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7"/>
  </p:notesMasterIdLst>
  <p:sldIdLst>
    <p:sldId id="402" r:id="rId5"/>
    <p:sldId id="404" r:id="rId6"/>
    <p:sldId id="629" r:id="rId7"/>
    <p:sldId id="620" r:id="rId8"/>
    <p:sldId id="480" r:id="rId9"/>
    <p:sldId id="539" r:id="rId10"/>
    <p:sldId id="423" r:id="rId11"/>
    <p:sldId id="542" r:id="rId12"/>
    <p:sldId id="619" r:id="rId13"/>
    <p:sldId id="618" r:id="rId14"/>
    <p:sldId id="437" r:id="rId15"/>
    <p:sldId id="503" r:id="rId16"/>
    <p:sldId id="504" r:id="rId17"/>
    <p:sldId id="506" r:id="rId18"/>
    <p:sldId id="492" r:id="rId19"/>
    <p:sldId id="491" r:id="rId20"/>
    <p:sldId id="486" r:id="rId21"/>
    <p:sldId id="616" r:id="rId22"/>
    <p:sldId id="544" r:id="rId23"/>
    <p:sldId id="505" r:id="rId24"/>
    <p:sldId id="424" r:id="rId25"/>
    <p:sldId id="545" r:id="rId26"/>
    <p:sldId id="520" r:id="rId27"/>
    <p:sldId id="495" r:id="rId28"/>
    <p:sldId id="541" r:id="rId29"/>
    <p:sldId id="496" r:id="rId30"/>
    <p:sldId id="497" r:id="rId31"/>
    <p:sldId id="621" r:id="rId32"/>
    <p:sldId id="546" r:id="rId33"/>
    <p:sldId id="630" r:id="rId34"/>
    <p:sldId id="624" r:id="rId35"/>
    <p:sldId id="623" r:id="rId36"/>
    <p:sldId id="622" r:id="rId37"/>
    <p:sldId id="401" r:id="rId38"/>
    <p:sldId id="500" r:id="rId39"/>
    <p:sldId id="525" r:id="rId40"/>
    <p:sldId id="493" r:id="rId41"/>
    <p:sldId id="625" r:id="rId42"/>
    <p:sldId id="626" r:id="rId43"/>
    <p:sldId id="627" r:id="rId44"/>
    <p:sldId id="628" r:id="rId45"/>
    <p:sldId id="54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Chini" initials="JC" lastIdx="10" clrIdx="0">
    <p:extLst>
      <p:ext uri="{19B8F6BF-5375-455C-9EA6-DF929625EA0E}">
        <p15:presenceInfo xmlns:p15="http://schemas.microsoft.com/office/powerpoint/2012/main" userId="S-1-5-21-270240525-1673100702-506702554-1951545" providerId="AD"/>
      </p:ext>
    </p:extLst>
  </p:cmAuthor>
  <p:cmAuthor id="2" name="Erin Scanlon" initials="ES" lastIdx="24" clrIdx="1">
    <p:extLst>
      <p:ext uri="{19B8F6BF-5375-455C-9EA6-DF929625EA0E}">
        <p15:presenceInfo xmlns:p15="http://schemas.microsoft.com/office/powerpoint/2012/main" userId="S-1-5-21-270240525-1673100702-506702554-2474424" providerId="AD"/>
      </p:ext>
    </p:extLst>
  </p:cmAuthor>
  <p:cmAuthor id="3" name="Jean Scanlon" initials="JS" lastIdx="34" clrIdx="2">
    <p:extLst>
      <p:ext uri="{19B8F6BF-5375-455C-9EA6-DF929625EA0E}">
        <p15:presenceInfo xmlns:p15="http://schemas.microsoft.com/office/powerpoint/2012/main" userId="Jean Scanlon" providerId="None"/>
      </p:ext>
    </p:extLst>
  </p:cmAuthor>
  <p:cmAuthor id="4" name="Erin's PC" initials="EP" lastIdx="58" clrIdx="3">
    <p:extLst>
      <p:ext uri="{19B8F6BF-5375-455C-9EA6-DF929625EA0E}">
        <p15:presenceInfo xmlns:p15="http://schemas.microsoft.com/office/powerpoint/2012/main" userId="Erin's PC" providerId="None"/>
      </p:ext>
    </p:extLst>
  </p:cmAuthor>
  <p:cmAuthor id="5" name="Jackie Chini" initials="JC [2]" lastIdx="5" clrIdx="4">
    <p:extLst>
      <p:ext uri="{19B8F6BF-5375-455C-9EA6-DF929625EA0E}">
        <p15:presenceInfo xmlns:p15="http://schemas.microsoft.com/office/powerpoint/2012/main" userId="509190bb8179581f" providerId="Windows Live"/>
      </p:ext>
    </p:extLst>
  </p:cmAuthor>
  <p:cmAuthor id="6" name="Jacquelyn" initials="J" lastIdx="1" clrIdx="5">
    <p:extLst>
      <p:ext uri="{19B8F6BF-5375-455C-9EA6-DF929625EA0E}">
        <p15:presenceInfo xmlns:p15="http://schemas.microsoft.com/office/powerpoint/2012/main" userId="Jacquel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08000"/>
    <a:srgbClr val="266AB4"/>
    <a:srgbClr val="3782D5"/>
    <a:srgbClr val="0058DA"/>
    <a:srgbClr val="2D2DFF"/>
    <a:srgbClr val="A20078"/>
    <a:srgbClr val="CC00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1" autoAdjust="0"/>
    <p:restoredTop sz="91129" autoAdjust="0"/>
  </p:normalViewPr>
  <p:slideViewPr>
    <p:cSldViewPr snapToGrid="0">
      <p:cViewPr varScale="1">
        <p:scale>
          <a:sx n="61" d="100"/>
          <a:sy n="61" d="100"/>
        </p:scale>
        <p:origin x="1172"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ans\Dropbox\Post%20Postdoc%20Stuff\2018-2019\Cal%20Poly\Disability%20Types%20Percentag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6"/>
          <c:order val="0"/>
          <c:tx>
            <c:v>Mental/Emotional / Behavioral</c:v>
          </c:tx>
          <c:spPr>
            <a:ln w="19050" cap="rnd">
              <a:solidFill>
                <a:srgbClr val="FF0000"/>
              </a:solidFill>
              <a:round/>
            </a:ln>
            <a:effectLst/>
          </c:spPr>
          <c:marker>
            <c:symbol val="circle"/>
            <c:size val="7"/>
            <c:spPr>
              <a:solidFill>
                <a:srgbClr val="FF0000"/>
              </a:solidFill>
              <a:ln w="9525">
                <a:solidFill>
                  <a:srgbClr val="FF0000"/>
                </a:solidFill>
              </a:ln>
              <a:effectLst/>
            </c:spPr>
          </c:marker>
          <c:val>
            <c:numRef>
              <c:f>Sheet3!$H$9:$H$13</c:f>
              <c:numCache>
                <c:formatCode>General</c:formatCode>
                <c:ptCount val="5"/>
                <c:pt idx="0">
                  <c:v>0</c:v>
                </c:pt>
                <c:pt idx="1">
                  <c:v>17</c:v>
                </c:pt>
                <c:pt idx="2">
                  <c:v>22</c:v>
                </c:pt>
                <c:pt idx="3">
                  <c:v>24</c:v>
                </c:pt>
                <c:pt idx="4">
                  <c:v>31</c:v>
                </c:pt>
              </c:numCache>
            </c:numRef>
          </c:val>
          <c:smooth val="0"/>
          <c:extLst>
            <c:ext xmlns:c16="http://schemas.microsoft.com/office/drawing/2014/chart" uri="{C3380CC4-5D6E-409C-BE32-E72D297353CC}">
              <c16:uniqueId val="{00000000-F29E-4365-AEF1-CBC10E9CFA71}"/>
            </c:ext>
          </c:extLst>
        </c:ser>
        <c:ser>
          <c:idx val="7"/>
          <c:order val="1"/>
          <c:tx>
            <c:v>Attention-Deficit Disorder</c:v>
          </c:tx>
          <c:spPr>
            <a:ln w="19050" cap="rnd">
              <a:solidFill>
                <a:schemeClr val="accent2"/>
              </a:solidFill>
              <a:round/>
            </a:ln>
            <a:effectLst/>
          </c:spPr>
          <c:marker>
            <c:symbol val="square"/>
            <c:size val="7"/>
            <c:spPr>
              <a:solidFill>
                <a:schemeClr val="accent2">
                  <a:alpha val="69000"/>
                </a:schemeClr>
              </a:solidFill>
              <a:ln w="9525">
                <a:solidFill>
                  <a:schemeClr val="accent2">
                    <a:alpha val="13000"/>
                  </a:schemeClr>
                </a:solidFill>
              </a:ln>
              <a:effectLst/>
            </c:spPr>
          </c:marker>
          <c:val>
            <c:numRef>
              <c:f>Sheet3!$I$9:$I$13</c:f>
              <c:numCache>
                <c:formatCode>General</c:formatCode>
                <c:ptCount val="5"/>
                <c:pt idx="0">
                  <c:v>0</c:v>
                </c:pt>
                <c:pt idx="1">
                  <c:v>7</c:v>
                </c:pt>
                <c:pt idx="2">
                  <c:v>12</c:v>
                </c:pt>
                <c:pt idx="3">
                  <c:v>19</c:v>
                </c:pt>
                <c:pt idx="4">
                  <c:v>22</c:v>
                </c:pt>
              </c:numCache>
            </c:numRef>
          </c:val>
          <c:smooth val="0"/>
          <c:extLst>
            <c:ext xmlns:c16="http://schemas.microsoft.com/office/drawing/2014/chart" uri="{C3380CC4-5D6E-409C-BE32-E72D297353CC}">
              <c16:uniqueId val="{00000001-F29E-4365-AEF1-CBC10E9CFA71}"/>
            </c:ext>
          </c:extLst>
        </c:ser>
        <c:ser>
          <c:idx val="5"/>
          <c:order val="2"/>
          <c:tx>
            <c:v>Speech</c:v>
          </c:tx>
          <c:spPr>
            <a:ln w="19050" cap="rnd">
              <a:solidFill>
                <a:srgbClr val="C9C400"/>
              </a:solidFill>
              <a:round/>
            </a:ln>
            <a:effectLst/>
          </c:spPr>
          <c:marker>
            <c:symbol val="triangle"/>
            <c:size val="7"/>
            <c:spPr>
              <a:solidFill>
                <a:srgbClr val="C9C400"/>
              </a:solidFill>
              <a:ln w="9525">
                <a:solidFill>
                  <a:srgbClr val="C9C400"/>
                </a:solidFill>
              </a:ln>
              <a:effectLst/>
            </c:spPr>
          </c:marker>
          <c:val>
            <c:numRef>
              <c:f>Sheet3!$G$9:$G$13</c:f>
              <c:numCache>
                <c:formatCode>General</c:formatCode>
                <c:ptCount val="5"/>
                <c:pt idx="0">
                  <c:v>0</c:v>
                </c:pt>
                <c:pt idx="1">
                  <c:v>-2</c:v>
                </c:pt>
                <c:pt idx="2">
                  <c:v>-2</c:v>
                </c:pt>
                <c:pt idx="3">
                  <c:v>-2</c:v>
                </c:pt>
                <c:pt idx="4">
                  <c:v>-2</c:v>
                </c:pt>
              </c:numCache>
            </c:numRef>
          </c:val>
          <c:smooth val="0"/>
          <c:extLst>
            <c:ext xmlns:c16="http://schemas.microsoft.com/office/drawing/2014/chart" uri="{C3380CC4-5D6E-409C-BE32-E72D297353CC}">
              <c16:uniqueId val="{00000002-F29E-4365-AEF1-CBC10E9CFA71}"/>
            </c:ext>
          </c:extLst>
        </c:ser>
        <c:ser>
          <c:idx val="3"/>
          <c:order val="3"/>
          <c:tx>
            <c:v>Hearing</c:v>
          </c:tx>
          <c:spPr>
            <a:ln w="19050" cap="rnd">
              <a:solidFill>
                <a:srgbClr val="00B050"/>
              </a:solidFill>
              <a:round/>
            </a:ln>
            <a:effectLst/>
          </c:spPr>
          <c:marker>
            <c:symbol val="plus"/>
            <c:size val="10"/>
            <c:spPr>
              <a:noFill/>
              <a:ln w="9525">
                <a:solidFill>
                  <a:schemeClr val="accent4"/>
                </a:solidFill>
              </a:ln>
              <a:effectLst/>
            </c:spPr>
          </c:marker>
          <c:val>
            <c:numRef>
              <c:f>Sheet3!$E$9:$E$13</c:f>
              <c:numCache>
                <c:formatCode>General</c:formatCode>
                <c:ptCount val="5"/>
                <c:pt idx="0">
                  <c:v>0</c:v>
                </c:pt>
                <c:pt idx="1">
                  <c:v>-9</c:v>
                </c:pt>
                <c:pt idx="2">
                  <c:v>-11</c:v>
                </c:pt>
                <c:pt idx="3">
                  <c:v>-10</c:v>
                </c:pt>
                <c:pt idx="4">
                  <c:v>-9</c:v>
                </c:pt>
              </c:numCache>
            </c:numRef>
          </c:val>
          <c:smooth val="0"/>
          <c:extLst>
            <c:ext xmlns:c16="http://schemas.microsoft.com/office/drawing/2014/chart" uri="{C3380CC4-5D6E-409C-BE32-E72D297353CC}">
              <c16:uniqueId val="{00000003-F29E-4365-AEF1-CBC10E9CFA71}"/>
            </c:ext>
          </c:extLst>
        </c:ser>
        <c:ser>
          <c:idx val="4"/>
          <c:order val="4"/>
          <c:tx>
            <c:v>Vision</c:v>
          </c:tx>
          <c:spPr>
            <a:ln w="19050" cap="rnd">
              <a:solidFill>
                <a:srgbClr val="0070C0"/>
              </a:solidFill>
              <a:round/>
            </a:ln>
            <a:effectLst/>
          </c:spPr>
          <c:marker>
            <c:symbol val="x"/>
            <c:size val="7"/>
            <c:spPr>
              <a:solidFill>
                <a:srgbClr val="0070C0"/>
              </a:solidFill>
              <a:ln w="9525">
                <a:solidFill>
                  <a:srgbClr val="0070C0"/>
                </a:solidFill>
              </a:ln>
              <a:effectLst/>
            </c:spPr>
          </c:marker>
          <c:val>
            <c:numRef>
              <c:f>Sheet3!$F$9:$F$13</c:f>
              <c:numCache>
                <c:formatCode>General</c:formatCode>
                <c:ptCount val="5"/>
                <c:pt idx="0">
                  <c:v>0</c:v>
                </c:pt>
                <c:pt idx="1">
                  <c:v>-11</c:v>
                </c:pt>
                <c:pt idx="2">
                  <c:v>-12</c:v>
                </c:pt>
                <c:pt idx="3">
                  <c:v>-13</c:v>
                </c:pt>
                <c:pt idx="4">
                  <c:v>-12</c:v>
                </c:pt>
              </c:numCache>
            </c:numRef>
          </c:val>
          <c:smooth val="0"/>
          <c:extLst>
            <c:ext xmlns:c16="http://schemas.microsoft.com/office/drawing/2014/chart" uri="{C3380CC4-5D6E-409C-BE32-E72D297353CC}">
              <c16:uniqueId val="{00000004-F29E-4365-AEF1-CBC10E9CFA71}"/>
            </c:ext>
          </c:extLst>
        </c:ser>
        <c:ser>
          <c:idx val="1"/>
          <c:order val="5"/>
          <c:tx>
            <c:v>Orthopedic / Mobility</c:v>
          </c:tx>
          <c:spPr>
            <a:ln w="19050" cap="rnd">
              <a:solidFill>
                <a:srgbClr val="7030A0"/>
              </a:solidFill>
              <a:round/>
            </a:ln>
            <a:effectLst/>
          </c:spPr>
          <c:marker>
            <c:symbol val="diamond"/>
            <c:size val="7"/>
            <c:spPr>
              <a:solidFill>
                <a:srgbClr val="7030A0"/>
              </a:solidFill>
              <a:ln w="9525">
                <a:solidFill>
                  <a:srgbClr val="7030A0"/>
                </a:solidFill>
              </a:ln>
              <a:effectLst/>
            </c:spPr>
          </c:marker>
          <c:val>
            <c:numRef>
              <c:f>Sheet3!$C$9:$C$13</c:f>
              <c:numCache>
                <c:formatCode>General</c:formatCode>
                <c:ptCount val="5"/>
                <c:pt idx="0">
                  <c:v>0</c:v>
                </c:pt>
                <c:pt idx="1">
                  <c:v>6</c:v>
                </c:pt>
                <c:pt idx="2">
                  <c:v>2</c:v>
                </c:pt>
                <c:pt idx="3">
                  <c:v>-8</c:v>
                </c:pt>
                <c:pt idx="4">
                  <c:v>-14</c:v>
                </c:pt>
              </c:numCache>
            </c:numRef>
          </c:val>
          <c:smooth val="0"/>
          <c:extLst>
            <c:ext xmlns:c16="http://schemas.microsoft.com/office/drawing/2014/chart" uri="{C3380CC4-5D6E-409C-BE32-E72D297353CC}">
              <c16:uniqueId val="{00000005-F29E-4365-AEF1-CBC10E9CFA71}"/>
            </c:ext>
          </c:extLst>
        </c:ser>
        <c:ser>
          <c:idx val="2"/>
          <c:order val="6"/>
          <c:tx>
            <c:v>Health-related</c:v>
          </c:tx>
          <c:spPr>
            <a:ln w="19050" cap="rnd">
              <a:solidFill>
                <a:schemeClr val="bg1">
                  <a:lumMod val="50000"/>
                </a:schemeClr>
              </a:solidFill>
              <a:round/>
            </a:ln>
            <a:effectLst/>
          </c:spPr>
          <c:marker>
            <c:symbol val="none"/>
          </c:marker>
          <c:val>
            <c:numRef>
              <c:f>Sheet3!$D$9:$D$13</c:f>
              <c:numCache>
                <c:formatCode>General</c:formatCode>
                <c:ptCount val="5"/>
                <c:pt idx="0">
                  <c:v>0</c:v>
                </c:pt>
                <c:pt idx="1">
                  <c:v>-6</c:v>
                </c:pt>
                <c:pt idx="2">
                  <c:v>-4</c:v>
                </c:pt>
                <c:pt idx="3">
                  <c:v>-15</c:v>
                </c:pt>
                <c:pt idx="4">
                  <c:v>-17</c:v>
                </c:pt>
              </c:numCache>
            </c:numRef>
          </c:val>
          <c:smooth val="0"/>
          <c:extLst>
            <c:ext xmlns:c16="http://schemas.microsoft.com/office/drawing/2014/chart" uri="{C3380CC4-5D6E-409C-BE32-E72D297353CC}">
              <c16:uniqueId val="{00000006-F29E-4365-AEF1-CBC10E9CFA71}"/>
            </c:ext>
          </c:extLst>
        </c:ser>
        <c:ser>
          <c:idx val="0"/>
          <c:order val="7"/>
          <c:tx>
            <c:v>Learning</c:v>
          </c:tx>
          <c:spPr>
            <a:ln w="19050" cap="rnd">
              <a:solidFill>
                <a:schemeClr val="tx1"/>
              </a:solidFill>
              <a:round/>
            </a:ln>
            <a:effectLst/>
          </c:spPr>
          <c:marker>
            <c:symbol val="dash"/>
            <c:size val="14"/>
            <c:spPr>
              <a:solidFill>
                <a:schemeClr val="tx1"/>
              </a:solidFill>
              <a:ln w="9525">
                <a:solidFill>
                  <a:schemeClr val="tx1"/>
                </a:solidFill>
              </a:ln>
              <a:effectLst/>
            </c:spPr>
          </c:marker>
          <c:cat>
            <c:numRef>
              <c:f>Sheet3!$A$9:$A$13</c:f>
              <c:numCache>
                <c:formatCode>General</c:formatCode>
                <c:ptCount val="5"/>
                <c:pt idx="0">
                  <c:v>1996</c:v>
                </c:pt>
                <c:pt idx="1">
                  <c:v>2001</c:v>
                </c:pt>
                <c:pt idx="2">
                  <c:v>2005</c:v>
                </c:pt>
                <c:pt idx="3">
                  <c:v>2008</c:v>
                </c:pt>
                <c:pt idx="4">
                  <c:v>2012</c:v>
                </c:pt>
              </c:numCache>
            </c:numRef>
          </c:cat>
          <c:val>
            <c:numRef>
              <c:f>Sheet3!$B$9:$B$13</c:f>
              <c:numCache>
                <c:formatCode>General</c:formatCode>
                <c:ptCount val="5"/>
                <c:pt idx="0">
                  <c:v>0</c:v>
                </c:pt>
                <c:pt idx="1">
                  <c:v>-24</c:v>
                </c:pt>
                <c:pt idx="2">
                  <c:v>-21</c:v>
                </c:pt>
                <c:pt idx="3">
                  <c:v>-20</c:v>
                </c:pt>
                <c:pt idx="4">
                  <c:v>-24</c:v>
                </c:pt>
              </c:numCache>
            </c:numRef>
          </c:val>
          <c:smooth val="0"/>
          <c:extLst>
            <c:ext xmlns:c16="http://schemas.microsoft.com/office/drawing/2014/chart" uri="{C3380CC4-5D6E-409C-BE32-E72D297353CC}">
              <c16:uniqueId val="{00000007-F29E-4365-AEF1-CBC10E9CFA71}"/>
            </c:ext>
          </c:extLst>
        </c:ser>
        <c:dLbls>
          <c:showLegendKey val="0"/>
          <c:showVal val="0"/>
          <c:showCatName val="0"/>
          <c:showSerName val="0"/>
          <c:showPercent val="0"/>
          <c:showBubbleSize val="0"/>
        </c:dLbls>
        <c:marker val="1"/>
        <c:smooth val="0"/>
        <c:axId val="621701456"/>
        <c:axId val="621703096"/>
      </c:lineChart>
      <c:catAx>
        <c:axId val="621701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2000" b="0" i="0" u="none" strike="noStrike" kern="1200" baseline="0">
                <a:solidFill>
                  <a:schemeClr val="tx1">
                    <a:lumMod val="65000"/>
                    <a:lumOff val="35000"/>
                  </a:schemeClr>
                </a:solidFill>
                <a:latin typeface="+mn-lt"/>
                <a:ea typeface="+mn-ea"/>
                <a:cs typeface="+mn-cs"/>
              </a:defRPr>
            </a:pPr>
            <a:endParaRPr lang="en-US"/>
          </a:p>
        </c:txPr>
        <c:crossAx val="621703096"/>
        <c:crossesAt val="-100"/>
        <c:auto val="1"/>
        <c:lblAlgn val="ctr"/>
        <c:lblOffset val="100"/>
        <c:noMultiLvlLbl val="0"/>
      </c:catAx>
      <c:valAx>
        <c:axId val="621703096"/>
        <c:scaling>
          <c:orientation val="minMax"/>
          <c:max val="35"/>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a:t>Change in Percent from 1996</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1701456"/>
        <c:crossesAt val="1"/>
        <c:crossBetween val="midCat"/>
      </c:valAx>
      <c:spPr>
        <a:noFill/>
        <a:ln>
          <a:noFill/>
        </a:ln>
        <a:effectLst/>
      </c:spPr>
    </c:plotArea>
    <c:legend>
      <c:legendPos val="r"/>
      <c:layout>
        <c:manualLayout>
          <c:xMode val="edge"/>
          <c:yMode val="edge"/>
          <c:x val="0.68298836966031418"/>
          <c:y val="0"/>
          <c:w val="0.29784617615732817"/>
          <c:h val="0.9999835504385162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F2706-80ED-4636-888B-2FBDAF0884C8}" type="datetimeFigureOut">
              <a:rPr lang="en-US" smtClean="0"/>
              <a:pPr/>
              <a:t>6/12/2020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91366-5DFB-4345-AE2A-E5C12F6EBBB1}" type="slidenum">
              <a:rPr lang="en-US" smtClean="0"/>
              <a:pPr/>
              <a:t>‹#›</a:t>
            </a:fld>
            <a:endParaRPr lang="en-US"/>
          </a:p>
        </p:txBody>
      </p:sp>
    </p:spTree>
    <p:extLst>
      <p:ext uri="{BB962C8B-B14F-4D97-AF65-F5344CB8AC3E}">
        <p14:creationId xmlns:p14="http://schemas.microsoft.com/office/powerpoint/2010/main" val="322859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10"/>
          </p:nvPr>
        </p:nvSpPr>
        <p:spPr/>
        <p:txBody>
          <a:bodyPr/>
          <a:lstStyle/>
          <a:p>
            <a:fld id="{06591366-5DFB-4345-AE2A-E5C12F6EBBB1}" type="slidenum">
              <a:rPr lang="en-US" smtClean="0"/>
              <a:pPr/>
              <a:t>1</a:t>
            </a:fld>
            <a:endParaRPr lang="en-US"/>
          </a:p>
        </p:txBody>
      </p:sp>
    </p:spTree>
    <p:extLst>
      <p:ext uri="{BB962C8B-B14F-4D97-AF65-F5344CB8AC3E}">
        <p14:creationId xmlns:p14="http://schemas.microsoft.com/office/powerpoint/2010/main" val="205523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12</a:t>
            </a:fld>
            <a:endParaRPr lang="en-US"/>
          </a:p>
        </p:txBody>
      </p:sp>
    </p:spTree>
    <p:extLst>
      <p:ext uri="{BB962C8B-B14F-4D97-AF65-F5344CB8AC3E}">
        <p14:creationId xmlns:p14="http://schemas.microsoft.com/office/powerpoint/2010/main" val="3439630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13</a:t>
            </a:fld>
            <a:endParaRPr lang="en-US"/>
          </a:p>
        </p:txBody>
      </p:sp>
    </p:spTree>
    <p:extLst>
      <p:ext uri="{BB962C8B-B14F-4D97-AF65-F5344CB8AC3E}">
        <p14:creationId xmlns:p14="http://schemas.microsoft.com/office/powerpoint/2010/main" val="580320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14</a:t>
            </a:fld>
            <a:endParaRPr lang="en-US"/>
          </a:p>
        </p:txBody>
      </p:sp>
    </p:spTree>
    <p:extLst>
      <p:ext uri="{BB962C8B-B14F-4D97-AF65-F5344CB8AC3E}">
        <p14:creationId xmlns:p14="http://schemas.microsoft.com/office/powerpoint/2010/main" val="351333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15</a:t>
            </a:fld>
            <a:endParaRPr lang="en-US"/>
          </a:p>
        </p:txBody>
      </p:sp>
    </p:spTree>
    <p:extLst>
      <p:ext uri="{BB962C8B-B14F-4D97-AF65-F5344CB8AC3E}">
        <p14:creationId xmlns:p14="http://schemas.microsoft.com/office/powerpoint/2010/main" val="181834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16</a:t>
            </a:fld>
            <a:endParaRPr lang="en-US"/>
          </a:p>
        </p:txBody>
      </p:sp>
    </p:spTree>
    <p:extLst>
      <p:ext uri="{BB962C8B-B14F-4D97-AF65-F5344CB8AC3E}">
        <p14:creationId xmlns:p14="http://schemas.microsoft.com/office/powerpoint/2010/main" val="2832019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17</a:t>
            </a:fld>
            <a:endParaRPr lang="en-US"/>
          </a:p>
        </p:txBody>
      </p:sp>
    </p:spTree>
    <p:extLst>
      <p:ext uri="{BB962C8B-B14F-4D97-AF65-F5344CB8AC3E}">
        <p14:creationId xmlns:p14="http://schemas.microsoft.com/office/powerpoint/2010/main" val="506218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18</a:t>
            </a:fld>
            <a:endParaRPr lang="en-US"/>
          </a:p>
        </p:txBody>
      </p:sp>
    </p:spTree>
    <p:extLst>
      <p:ext uri="{BB962C8B-B14F-4D97-AF65-F5344CB8AC3E}">
        <p14:creationId xmlns:p14="http://schemas.microsoft.com/office/powerpoint/2010/main" val="395992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19</a:t>
            </a:fld>
            <a:endParaRPr lang="en-US"/>
          </a:p>
        </p:txBody>
      </p:sp>
    </p:spTree>
    <p:extLst>
      <p:ext uri="{BB962C8B-B14F-4D97-AF65-F5344CB8AC3E}">
        <p14:creationId xmlns:p14="http://schemas.microsoft.com/office/powerpoint/2010/main" val="198507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20</a:t>
            </a:fld>
            <a:endParaRPr lang="en-US"/>
          </a:p>
        </p:txBody>
      </p:sp>
    </p:spTree>
    <p:extLst>
      <p:ext uri="{BB962C8B-B14F-4D97-AF65-F5344CB8AC3E}">
        <p14:creationId xmlns:p14="http://schemas.microsoft.com/office/powerpoint/2010/main" val="2821524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10"/>
          </p:nvPr>
        </p:nvSpPr>
        <p:spPr/>
        <p:txBody>
          <a:bodyPr/>
          <a:lstStyle/>
          <a:p>
            <a:fld id="{06591366-5DFB-4345-AE2A-E5C12F6EBBB1}" type="slidenum">
              <a:rPr lang="en-US" smtClean="0"/>
              <a:pPr/>
              <a:t>21</a:t>
            </a:fld>
            <a:endParaRPr lang="en-US"/>
          </a:p>
        </p:txBody>
      </p:sp>
    </p:spTree>
    <p:extLst>
      <p:ext uri="{BB962C8B-B14F-4D97-AF65-F5344CB8AC3E}">
        <p14:creationId xmlns:p14="http://schemas.microsoft.com/office/powerpoint/2010/main" val="85167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4</a:t>
            </a:fld>
            <a:endParaRPr lang="en-US"/>
          </a:p>
        </p:txBody>
      </p:sp>
    </p:spTree>
    <p:extLst>
      <p:ext uri="{BB962C8B-B14F-4D97-AF65-F5344CB8AC3E}">
        <p14:creationId xmlns:p14="http://schemas.microsoft.com/office/powerpoint/2010/main" val="2653089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91366-5DFB-4345-AE2A-E5C12F6EBBB1}" type="slidenum">
              <a:rPr lang="en-US" smtClean="0"/>
              <a:pPr/>
              <a:t>22</a:t>
            </a:fld>
            <a:endParaRPr lang="en-US"/>
          </a:p>
        </p:txBody>
      </p:sp>
    </p:spTree>
    <p:extLst>
      <p:ext uri="{BB962C8B-B14F-4D97-AF65-F5344CB8AC3E}">
        <p14:creationId xmlns:p14="http://schemas.microsoft.com/office/powerpoint/2010/main" val="1599311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91366-5DFB-4345-AE2A-E5C12F6EBBB1}" type="slidenum">
              <a:rPr lang="en-US" smtClean="0"/>
              <a:pPr/>
              <a:t>23</a:t>
            </a:fld>
            <a:endParaRPr lang="en-US"/>
          </a:p>
        </p:txBody>
      </p:sp>
    </p:spTree>
    <p:extLst>
      <p:ext uri="{BB962C8B-B14F-4D97-AF65-F5344CB8AC3E}">
        <p14:creationId xmlns:p14="http://schemas.microsoft.com/office/powerpoint/2010/main" val="143230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26</a:t>
            </a:fld>
            <a:endParaRPr lang="en-US"/>
          </a:p>
        </p:txBody>
      </p:sp>
    </p:spTree>
    <p:extLst>
      <p:ext uri="{BB962C8B-B14F-4D97-AF65-F5344CB8AC3E}">
        <p14:creationId xmlns:p14="http://schemas.microsoft.com/office/powerpoint/2010/main" val="34598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27</a:t>
            </a:fld>
            <a:endParaRPr lang="en-US"/>
          </a:p>
        </p:txBody>
      </p:sp>
    </p:spTree>
    <p:extLst>
      <p:ext uri="{BB962C8B-B14F-4D97-AF65-F5344CB8AC3E}">
        <p14:creationId xmlns:p14="http://schemas.microsoft.com/office/powerpoint/2010/main" val="1831486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28</a:t>
            </a:fld>
            <a:endParaRPr lang="en-US"/>
          </a:p>
        </p:txBody>
      </p:sp>
    </p:spTree>
    <p:extLst>
      <p:ext uri="{BB962C8B-B14F-4D97-AF65-F5344CB8AC3E}">
        <p14:creationId xmlns:p14="http://schemas.microsoft.com/office/powerpoint/2010/main" val="2647865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29</a:t>
            </a:fld>
            <a:endParaRPr lang="en-US"/>
          </a:p>
        </p:txBody>
      </p:sp>
    </p:spTree>
    <p:extLst>
      <p:ext uri="{BB962C8B-B14F-4D97-AF65-F5344CB8AC3E}">
        <p14:creationId xmlns:p14="http://schemas.microsoft.com/office/powerpoint/2010/main" val="3313056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30</a:t>
            </a:fld>
            <a:endParaRPr lang="en-US"/>
          </a:p>
        </p:txBody>
      </p:sp>
    </p:spTree>
    <p:extLst>
      <p:ext uri="{BB962C8B-B14F-4D97-AF65-F5344CB8AC3E}">
        <p14:creationId xmlns:p14="http://schemas.microsoft.com/office/powerpoint/2010/main" val="455106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31</a:t>
            </a:fld>
            <a:endParaRPr lang="en-US"/>
          </a:p>
        </p:txBody>
      </p:sp>
    </p:spTree>
    <p:extLst>
      <p:ext uri="{BB962C8B-B14F-4D97-AF65-F5344CB8AC3E}">
        <p14:creationId xmlns:p14="http://schemas.microsoft.com/office/powerpoint/2010/main" val="3586612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32</a:t>
            </a:fld>
            <a:endParaRPr lang="en-US"/>
          </a:p>
        </p:txBody>
      </p:sp>
    </p:spTree>
    <p:extLst>
      <p:ext uri="{BB962C8B-B14F-4D97-AF65-F5344CB8AC3E}">
        <p14:creationId xmlns:p14="http://schemas.microsoft.com/office/powerpoint/2010/main" val="3545202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33</a:t>
            </a:fld>
            <a:endParaRPr lang="en-US"/>
          </a:p>
        </p:txBody>
      </p:sp>
    </p:spTree>
    <p:extLst>
      <p:ext uri="{BB962C8B-B14F-4D97-AF65-F5344CB8AC3E}">
        <p14:creationId xmlns:p14="http://schemas.microsoft.com/office/powerpoint/2010/main" val="328208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5</a:t>
            </a:fld>
            <a:endParaRPr lang="en-US"/>
          </a:p>
        </p:txBody>
      </p:sp>
    </p:spTree>
    <p:extLst>
      <p:ext uri="{BB962C8B-B14F-4D97-AF65-F5344CB8AC3E}">
        <p14:creationId xmlns:p14="http://schemas.microsoft.com/office/powerpoint/2010/main" val="764835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10"/>
          </p:nvPr>
        </p:nvSpPr>
        <p:spPr/>
        <p:txBody>
          <a:bodyPr/>
          <a:lstStyle/>
          <a:p>
            <a:fld id="{06591366-5DFB-4345-AE2A-E5C12F6EBBB1}" type="slidenum">
              <a:rPr lang="en-US" smtClean="0"/>
              <a:pPr/>
              <a:t>34</a:t>
            </a:fld>
            <a:endParaRPr lang="en-US"/>
          </a:p>
        </p:txBody>
      </p:sp>
    </p:spTree>
    <p:extLst>
      <p:ext uri="{BB962C8B-B14F-4D97-AF65-F5344CB8AC3E}">
        <p14:creationId xmlns:p14="http://schemas.microsoft.com/office/powerpoint/2010/main" val="513003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10"/>
          </p:nvPr>
        </p:nvSpPr>
        <p:spPr/>
        <p:txBody>
          <a:bodyPr/>
          <a:lstStyle/>
          <a:p>
            <a:fld id="{06591366-5DFB-4345-AE2A-E5C12F6EBBB1}" type="slidenum">
              <a:rPr lang="en-US" smtClean="0"/>
              <a:pPr/>
              <a:t>35</a:t>
            </a:fld>
            <a:endParaRPr lang="en-US"/>
          </a:p>
        </p:txBody>
      </p:sp>
    </p:spTree>
    <p:extLst>
      <p:ext uri="{BB962C8B-B14F-4D97-AF65-F5344CB8AC3E}">
        <p14:creationId xmlns:p14="http://schemas.microsoft.com/office/powerpoint/2010/main" val="4188589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06591366-5DFB-4345-AE2A-E5C12F6EBBB1}" type="slidenum">
              <a:rPr lang="en-US" smtClean="0"/>
              <a:pPr/>
              <a:t>36</a:t>
            </a:fld>
            <a:endParaRPr lang="en-US"/>
          </a:p>
        </p:txBody>
      </p:sp>
    </p:spTree>
    <p:extLst>
      <p:ext uri="{BB962C8B-B14F-4D97-AF65-F5344CB8AC3E}">
        <p14:creationId xmlns:p14="http://schemas.microsoft.com/office/powerpoint/2010/main" val="3676677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91366-5DFB-4345-AE2A-E5C12F6EBBB1}" type="slidenum">
              <a:rPr lang="en-US" smtClean="0"/>
              <a:pPr/>
              <a:t>37</a:t>
            </a:fld>
            <a:endParaRPr lang="en-US"/>
          </a:p>
        </p:txBody>
      </p:sp>
    </p:spTree>
    <p:extLst>
      <p:ext uri="{BB962C8B-B14F-4D97-AF65-F5344CB8AC3E}">
        <p14:creationId xmlns:p14="http://schemas.microsoft.com/office/powerpoint/2010/main" val="31424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10"/>
          </p:nvPr>
        </p:nvSpPr>
        <p:spPr/>
        <p:txBody>
          <a:bodyPr/>
          <a:lstStyle/>
          <a:p>
            <a:fld id="{06591366-5DFB-4345-AE2A-E5C12F6EBBB1}" type="slidenum">
              <a:rPr lang="en-US" smtClean="0"/>
              <a:pPr/>
              <a:t>6</a:t>
            </a:fld>
            <a:endParaRPr lang="en-US"/>
          </a:p>
        </p:txBody>
      </p:sp>
    </p:spTree>
    <p:extLst>
      <p:ext uri="{BB962C8B-B14F-4D97-AF65-F5344CB8AC3E}">
        <p14:creationId xmlns:p14="http://schemas.microsoft.com/office/powerpoint/2010/main" val="160977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7</a:t>
            </a:fld>
            <a:endParaRPr lang="en-US"/>
          </a:p>
        </p:txBody>
      </p:sp>
    </p:spTree>
    <p:extLst>
      <p:ext uri="{BB962C8B-B14F-4D97-AF65-F5344CB8AC3E}">
        <p14:creationId xmlns:p14="http://schemas.microsoft.com/office/powerpoint/2010/main" val="402267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06591366-5DFB-4345-AE2A-E5C12F6EBBB1}" type="slidenum">
              <a:rPr lang="en-US" smtClean="0"/>
              <a:pPr/>
              <a:t>8</a:t>
            </a:fld>
            <a:endParaRPr lang="en-US"/>
          </a:p>
        </p:txBody>
      </p:sp>
    </p:spTree>
    <p:extLst>
      <p:ext uri="{BB962C8B-B14F-4D97-AF65-F5344CB8AC3E}">
        <p14:creationId xmlns:p14="http://schemas.microsoft.com/office/powerpoint/2010/main" val="348809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9</a:t>
            </a:fld>
            <a:endParaRPr lang="en-US"/>
          </a:p>
        </p:txBody>
      </p:sp>
    </p:spTree>
    <p:extLst>
      <p:ext uri="{BB962C8B-B14F-4D97-AF65-F5344CB8AC3E}">
        <p14:creationId xmlns:p14="http://schemas.microsoft.com/office/powerpoint/2010/main" val="58183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5"/>
          </p:nvPr>
        </p:nvSpPr>
        <p:spPr/>
        <p:txBody>
          <a:bodyPr/>
          <a:lstStyle/>
          <a:p>
            <a:fld id="{06591366-5DFB-4345-AE2A-E5C12F6EBBB1}" type="slidenum">
              <a:rPr lang="en-US" smtClean="0"/>
              <a:pPr/>
              <a:t>10</a:t>
            </a:fld>
            <a:endParaRPr lang="en-US"/>
          </a:p>
        </p:txBody>
      </p:sp>
    </p:spTree>
    <p:extLst>
      <p:ext uri="{BB962C8B-B14F-4D97-AF65-F5344CB8AC3E}">
        <p14:creationId xmlns:p14="http://schemas.microsoft.com/office/powerpoint/2010/main" val="265433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a:t>
            </a:r>
          </a:p>
        </p:txBody>
      </p:sp>
      <p:sp>
        <p:nvSpPr>
          <p:cNvPr id="4" name="Slide Number Placeholder 3"/>
          <p:cNvSpPr>
            <a:spLocks noGrp="1"/>
          </p:cNvSpPr>
          <p:nvPr>
            <p:ph type="sldNum" sz="quarter" idx="10"/>
          </p:nvPr>
        </p:nvSpPr>
        <p:spPr/>
        <p:txBody>
          <a:bodyPr/>
          <a:lstStyle/>
          <a:p>
            <a:fld id="{06591366-5DFB-4345-AE2A-E5C12F6EBBB1}" type="slidenum">
              <a:rPr lang="en-US" smtClean="0"/>
              <a:pPr/>
              <a:t>11</a:t>
            </a:fld>
            <a:endParaRPr lang="en-US"/>
          </a:p>
        </p:txBody>
      </p:sp>
    </p:spTree>
    <p:extLst>
      <p:ext uri="{BB962C8B-B14F-4D97-AF65-F5344CB8AC3E}">
        <p14:creationId xmlns:p14="http://schemas.microsoft.com/office/powerpoint/2010/main" val="310834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14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24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3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15546"/>
            <a:ext cx="7886700" cy="875143"/>
          </a:xfrm>
        </p:spPr>
        <p:txBody>
          <a:bodyPr/>
          <a:lstStyle>
            <a:lvl1pPr algn="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44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30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43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3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43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63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67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E99E59-6B17-40A8-BB30-E572461A17CE}" type="datetimeFigureOut">
              <a:rPr lang="en-US" smtClean="0">
                <a:solidFill>
                  <a:prstClr val="black">
                    <a:tint val="75000"/>
                  </a:prstClr>
                </a:solidFill>
              </a:rPr>
              <a:pPr/>
              <a:t>6/12/2020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161FA-3AA4-4940-90DF-D21008ECA4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15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8E99E59-6B17-40A8-BB30-E572461A17CE}" type="datetimeFigureOut">
              <a:rPr lang="en-US" smtClean="0">
                <a:solidFill>
                  <a:prstClr val="black">
                    <a:tint val="75000"/>
                  </a:prstClr>
                </a:solidFill>
              </a:rPr>
              <a:pPr defTabSz="457200"/>
              <a:t>6/12/2020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60161FA-3AA4-4940-90DF-D21008ECA435}"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785" y="104903"/>
            <a:ext cx="1965741" cy="488265"/>
          </a:xfrm>
          <a:prstGeom prst="rect">
            <a:avLst/>
          </a:prstGeom>
        </p:spPr>
      </p:pic>
    </p:spTree>
    <p:extLst>
      <p:ext uri="{BB962C8B-B14F-4D97-AF65-F5344CB8AC3E}">
        <p14:creationId xmlns:p14="http://schemas.microsoft.com/office/powerpoint/2010/main" val="410376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da.gov/cguide.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oxo.com/abou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sq-sds.org/article/view/4632/394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4eBmyttcfU4" TargetMode="External"/><Relationship Id="rId5" Type="http://schemas.openxmlformats.org/officeDocument/2006/relationships/hyperlink" Target="http://udloncampus.cast.org/home" TargetMode="External"/><Relationship Id="rId4" Type="http://schemas.openxmlformats.org/officeDocument/2006/relationships/hyperlink" Target="https://quod.lib.umich.edu/u/ump/mpub9708722"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arxiv.org/abs/1907.1244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tiny.cc/fermi_disability" TargetMode="External"/><Relationship Id="rId7" Type="http://schemas.openxmlformats.org/officeDocument/2006/relationships/hyperlink" Target="mailto:Erin.Scanlon@ucf.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Jchini@ucf.edu" TargetMode="External"/><Relationship Id="rId5" Type="http://schemas.openxmlformats.org/officeDocument/2006/relationships/hyperlink" Target="http://tinyurl.com/ucfperdisabilitylanguage" TargetMode="External"/><Relationship Id="rId4" Type="http://schemas.openxmlformats.org/officeDocument/2006/relationships/hyperlink" Target="http://tiny.cc/Disability_Paper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who.int/disabilities/actionpla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bls.gov/news.release/pdf/disabl.pdf" TargetMode="External"/><Relationship Id="rId5" Type="http://schemas.openxmlformats.org/officeDocument/2006/relationships/hyperlink" Target="https://ncses.nsf.gov/pubs/nsf19304/" TargetMode="External"/><Relationship Id="rId4" Type="http://schemas.openxmlformats.org/officeDocument/2006/relationships/hyperlink" Target="https://nces.ed.gov/pubs99/1999187.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da.gov/cguide.htm" TargetMode="External"/><Relationship Id="rId2" Type="http://schemas.openxmlformats.org/officeDocument/2006/relationships/hyperlink" Target="https://www.opm.gov/policy-data-oversight/data-analysis-documentation/federal-employment-reports/reports-publications/profile-of-federal-civilian-non-postal-employe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irectorate-docdb.fnal.gov/cgi-bin/RetrieveFile?docid=174" TargetMode="External"/><Relationship Id="rId2" Type="http://schemas.openxmlformats.org/officeDocument/2006/relationships/hyperlink" Target="https://diversity.fnal.gov/wp-content/uploads/2019/10/affirmativeact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4324/9780203366974" TargetMode="External"/><Relationship Id="rId2" Type="http://schemas.openxmlformats.org/officeDocument/2006/relationships/hyperlink" Target="http://www.press.umich.edu/9708836/academic_ableis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119/perc.2018.pr.Scanlon" TargetMode="External"/><Relationship Id="rId2" Type="http://schemas.openxmlformats.org/officeDocument/2006/relationships/hyperlink" Target="https://link.springer.com/chapter/10.1007/978-3-030-41933-2_8" TargetMode="External"/><Relationship Id="rId1" Type="http://schemas.openxmlformats.org/officeDocument/2006/relationships/slideLayout" Target="../slideLayouts/slideLayout2.xml"/><Relationship Id="rId4" Type="http://schemas.openxmlformats.org/officeDocument/2006/relationships/hyperlink" Target="https://www.oxo.com/abou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5473" y="1175654"/>
            <a:ext cx="7450444" cy="3058415"/>
          </a:xfrm>
        </p:spPr>
        <p:style>
          <a:lnRef idx="2">
            <a:schemeClr val="accent4"/>
          </a:lnRef>
          <a:fillRef idx="1">
            <a:schemeClr val="lt1"/>
          </a:fillRef>
          <a:effectRef idx="0">
            <a:schemeClr val="accent4"/>
          </a:effectRef>
          <a:fontRef idx="minor">
            <a:schemeClr val="dk1"/>
          </a:fontRef>
        </p:style>
        <p:txBody>
          <a:bodyPr>
            <a:normAutofit fontScale="90000"/>
          </a:bodyPr>
          <a:lstStyle/>
          <a:p>
            <a:pPr algn="l"/>
            <a:r>
              <a:rPr lang="en-US" dirty="0"/>
              <a:t>Physics and Disability: Supporting the Variety of Peoples’ Needs, Abilities, and Interests</a:t>
            </a:r>
            <a:endParaRPr lang="en-US" b="1" dirty="0"/>
          </a:p>
        </p:txBody>
      </p:sp>
      <p:sp>
        <p:nvSpPr>
          <p:cNvPr id="9" name="Subtitle 2"/>
          <p:cNvSpPr>
            <a:spLocks noGrp="1"/>
          </p:cNvSpPr>
          <p:nvPr>
            <p:ph type="subTitle" idx="1"/>
          </p:nvPr>
        </p:nvSpPr>
        <p:spPr>
          <a:xfrm>
            <a:off x="1035472" y="4360805"/>
            <a:ext cx="7450444" cy="1473465"/>
          </a:xfrm>
        </p:spPr>
        <p:style>
          <a:lnRef idx="2">
            <a:schemeClr val="accent3"/>
          </a:lnRef>
          <a:fillRef idx="1">
            <a:schemeClr val="lt1"/>
          </a:fillRef>
          <a:effectRef idx="0">
            <a:schemeClr val="accent3"/>
          </a:effectRef>
          <a:fontRef idx="minor">
            <a:schemeClr val="dk1"/>
          </a:fontRef>
        </p:style>
        <p:txBody>
          <a:bodyPr>
            <a:normAutofit/>
          </a:bodyPr>
          <a:lstStyle/>
          <a:p>
            <a:pPr algn="l">
              <a:spcBef>
                <a:spcPts val="0"/>
              </a:spcBef>
            </a:pPr>
            <a:endParaRPr lang="en-US" sz="100" dirty="0"/>
          </a:p>
          <a:p>
            <a:pPr algn="l"/>
            <a:r>
              <a:rPr lang="en-US" sz="3200" dirty="0"/>
              <a:t>Jackie Chini </a:t>
            </a:r>
            <a:r>
              <a:rPr lang="en-US" sz="2000" dirty="0"/>
              <a:t>(she/her) </a:t>
            </a:r>
            <a:r>
              <a:rPr lang="en-US" sz="3200" dirty="0"/>
              <a:t>and Erin Scanlon </a:t>
            </a:r>
            <a:r>
              <a:rPr lang="en-US" sz="2200" dirty="0"/>
              <a:t>(she/her) </a:t>
            </a:r>
            <a:endParaRPr lang="en-US" sz="2800" dirty="0"/>
          </a:p>
          <a:p>
            <a:pPr algn="l"/>
            <a:endParaRPr lang="en-US" sz="1000" baseline="30000" dirty="0"/>
          </a:p>
          <a:p>
            <a:pPr algn="l"/>
            <a:r>
              <a:rPr lang="en-US" dirty="0"/>
              <a:t>University of Central Florida, Department of Physics</a:t>
            </a:r>
          </a:p>
        </p:txBody>
      </p:sp>
      <p:sp>
        <p:nvSpPr>
          <p:cNvPr id="7" name="TextBox 6"/>
          <p:cNvSpPr txBox="1"/>
          <p:nvPr/>
        </p:nvSpPr>
        <p:spPr>
          <a:xfrm>
            <a:off x="8161470" y="134471"/>
            <a:ext cx="949299" cy="369332"/>
          </a:xfrm>
          <a:prstGeom prst="rect">
            <a:avLst/>
          </a:prstGeom>
          <a:noFill/>
        </p:spPr>
        <p:txBody>
          <a:bodyPr wrap="none" rtlCol="0">
            <a:spAutoFit/>
          </a:bodyPr>
          <a:lstStyle/>
          <a:p>
            <a:r>
              <a:rPr lang="en-US" dirty="0"/>
              <a:t>6/15/20</a:t>
            </a:r>
          </a:p>
        </p:txBody>
      </p:sp>
      <p:pic>
        <p:nvPicPr>
          <p:cNvPr id="12" name="Picture 11" title="NSF Logo">
            <a:extLst>
              <a:ext uri="{FF2B5EF4-FFF2-40B4-BE49-F238E27FC236}">
                <a16:creationId xmlns:a16="http://schemas.microsoft.com/office/drawing/2014/main" id="{77ACE5CD-8E5F-4B06-A487-81F358107F59}"/>
              </a:ext>
            </a:extLst>
          </p:cNvPr>
          <p:cNvPicPr>
            <a:picLocks noChangeAspect="1"/>
          </p:cNvPicPr>
          <p:nvPr/>
        </p:nvPicPr>
        <p:blipFill>
          <a:blip r:embed="rId3"/>
          <a:stretch>
            <a:fillRect/>
          </a:stretch>
        </p:blipFill>
        <p:spPr>
          <a:xfrm>
            <a:off x="608084" y="6277315"/>
            <a:ext cx="376584" cy="376584"/>
          </a:xfrm>
          <a:prstGeom prst="rect">
            <a:avLst/>
          </a:prstGeom>
        </p:spPr>
      </p:pic>
      <p:sp>
        <p:nvSpPr>
          <p:cNvPr id="15" name="Rectangle 1">
            <a:extLst>
              <a:ext uri="{FF2B5EF4-FFF2-40B4-BE49-F238E27FC236}">
                <a16:creationId xmlns:a16="http://schemas.microsoft.com/office/drawing/2014/main" id="{0101F1C2-96A6-4054-985C-3D62BE506393}"/>
              </a:ext>
            </a:extLst>
          </p:cNvPr>
          <p:cNvSpPr>
            <a:spLocks noChangeArrowheads="1"/>
          </p:cNvSpPr>
          <p:nvPr/>
        </p:nvSpPr>
        <p:spPr bwMode="auto">
          <a:xfrm>
            <a:off x="955683" y="6265552"/>
            <a:ext cx="76804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457200" fontAlgn="base">
              <a:spcBef>
                <a:spcPct val="0"/>
              </a:spcBef>
              <a:spcAft>
                <a:spcPct val="0"/>
              </a:spcAft>
            </a:pPr>
            <a:r>
              <a:rPr lang="en-US" sz="2000" dirty="0">
                <a:solidFill>
                  <a:srgbClr val="FFC000">
                    <a:lumMod val="75000"/>
                  </a:srgbClr>
                </a:solidFill>
                <a:latin typeface="Calibri Light" panose="020F0302020204030204"/>
                <a:cs typeface="Arial" pitchFamily="34" charset="0"/>
              </a:rPr>
              <a:t>This work supported in part by NSF DUE 1612009 and NSF HRD 1750155.</a:t>
            </a:r>
          </a:p>
        </p:txBody>
      </p:sp>
      <p:sp>
        <p:nvSpPr>
          <p:cNvPr id="3" name="TextBox 2"/>
          <p:cNvSpPr txBox="1"/>
          <p:nvPr/>
        </p:nvSpPr>
        <p:spPr>
          <a:xfrm>
            <a:off x="2088953" y="525698"/>
            <a:ext cx="6547166" cy="523220"/>
          </a:xfrm>
          <a:prstGeom prst="rect">
            <a:avLst/>
          </a:prstGeom>
          <a:noFill/>
        </p:spPr>
        <p:txBody>
          <a:bodyPr wrap="square" rtlCol="0">
            <a:spAutoFit/>
          </a:bodyPr>
          <a:lstStyle/>
          <a:p>
            <a:r>
              <a:rPr lang="en-US" sz="2800" dirty="0"/>
              <a:t>Link to slides: http://tiny.cc/fermi_disability</a:t>
            </a:r>
          </a:p>
        </p:txBody>
      </p:sp>
      <p:sp>
        <p:nvSpPr>
          <p:cNvPr id="6" name="Rectangle 5">
            <a:extLst>
              <a:ext uri="{C183D7F6-B498-43B3-948B-1728B52AA6E4}">
                <adec:decorative xmlns:adec="http://schemas.microsoft.com/office/drawing/2017/decorative" val="1"/>
              </a:ext>
            </a:extLst>
          </p:cNvPr>
          <p:cNvSpPr/>
          <p:nvPr/>
        </p:nvSpPr>
        <p:spPr>
          <a:xfrm>
            <a:off x="811172" y="1175654"/>
            <a:ext cx="224300" cy="3058415"/>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n-US">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811172" y="4359348"/>
            <a:ext cx="262716" cy="1474921"/>
          </a:xfrm>
          <a:prstGeom prst="rect">
            <a:avLst/>
          </a:prstGeom>
          <a:solidFill>
            <a:schemeClr val="bg2">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6220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BD31-C8FB-4442-B7A9-1DE52A09A257}"/>
              </a:ext>
            </a:extLst>
          </p:cNvPr>
          <p:cNvSpPr>
            <a:spLocks noGrp="1"/>
          </p:cNvSpPr>
          <p:nvPr>
            <p:ph type="title"/>
          </p:nvPr>
        </p:nvSpPr>
        <p:spPr>
          <a:xfrm>
            <a:off x="318974" y="815546"/>
            <a:ext cx="8761228" cy="875143"/>
          </a:xfrm>
        </p:spPr>
        <p:txBody>
          <a:bodyPr>
            <a:normAutofit/>
          </a:bodyPr>
          <a:lstStyle/>
          <a:p>
            <a:r>
              <a:rPr lang="en-US" dirty="0"/>
              <a:t>Protections for People with Disabilities</a:t>
            </a:r>
          </a:p>
        </p:txBody>
      </p:sp>
      <p:sp>
        <p:nvSpPr>
          <p:cNvPr id="3" name="Content Placeholder 2">
            <a:extLst>
              <a:ext uri="{FF2B5EF4-FFF2-40B4-BE49-F238E27FC236}">
                <a16:creationId xmlns:a16="http://schemas.microsoft.com/office/drawing/2014/main" id="{EB7B924F-08D4-42F9-BA04-4F26D21B9F7E}"/>
              </a:ext>
            </a:extLst>
          </p:cNvPr>
          <p:cNvSpPr>
            <a:spLocks noGrp="1"/>
          </p:cNvSpPr>
          <p:nvPr>
            <p:ph idx="1"/>
          </p:nvPr>
        </p:nvSpPr>
        <p:spPr>
          <a:xfrm>
            <a:off x="628650" y="1825624"/>
            <a:ext cx="7886700" cy="4734663"/>
          </a:xfrm>
        </p:spPr>
        <p:txBody>
          <a:bodyPr>
            <a:normAutofit fontScale="92500" lnSpcReduction="10000"/>
          </a:bodyPr>
          <a:lstStyle/>
          <a:p>
            <a:r>
              <a:rPr lang="en-US" dirty="0"/>
              <a:t>Legal Protections</a:t>
            </a:r>
            <a:r>
              <a:rPr lang="en-US" baseline="30000" dirty="0"/>
              <a:t>1</a:t>
            </a:r>
          </a:p>
          <a:p>
            <a:pPr lvl="1"/>
            <a:r>
              <a:rPr lang="en-US" dirty="0"/>
              <a:t>Americans with Disabilities Act</a:t>
            </a:r>
            <a:endParaRPr lang="en-US" baseline="30000" dirty="0"/>
          </a:p>
          <a:p>
            <a:pPr lvl="1"/>
            <a:r>
              <a:rPr lang="en-US" dirty="0"/>
              <a:t>Rehabilitation Act</a:t>
            </a:r>
            <a:endParaRPr lang="en-US" baseline="30000" dirty="0"/>
          </a:p>
          <a:p>
            <a:pPr lvl="1"/>
            <a:r>
              <a:rPr lang="en-US" dirty="0"/>
              <a:t>Telecommunications Act</a:t>
            </a:r>
            <a:endParaRPr lang="en-US" baseline="30000" dirty="0"/>
          </a:p>
          <a:p>
            <a:pPr lvl="1"/>
            <a:r>
              <a:rPr lang="en-US" dirty="0"/>
              <a:t>Architectural Barriers Act</a:t>
            </a:r>
            <a:endParaRPr lang="en-US" baseline="30000" dirty="0"/>
          </a:p>
          <a:p>
            <a:pPr lvl="3"/>
            <a:endParaRPr lang="en-US" dirty="0"/>
          </a:p>
          <a:p>
            <a:r>
              <a:rPr lang="en-US" dirty="0"/>
              <a:t>Fermilab Policies</a:t>
            </a:r>
          </a:p>
          <a:p>
            <a:pPr lvl="1"/>
            <a:r>
              <a:rPr lang="en-US" dirty="0"/>
              <a:t>“As a federal government contractor, the Laboratory also has the obligation to develop an </a:t>
            </a:r>
            <a:r>
              <a:rPr lang="en-US" b="1" dirty="0"/>
              <a:t>affirmative action program </a:t>
            </a:r>
            <a:r>
              <a:rPr lang="en-US" dirty="0"/>
              <a:t>for individuals with disabilities and protected veterans.”</a:t>
            </a:r>
            <a:r>
              <a:rPr lang="en-US" baseline="30000" dirty="0"/>
              <a:t>2</a:t>
            </a:r>
          </a:p>
          <a:p>
            <a:pPr lvl="1"/>
            <a:r>
              <a:rPr lang="en-US" dirty="0"/>
              <a:t>“</a:t>
            </a:r>
            <a:r>
              <a:rPr lang="en-US" b="1" dirty="0"/>
              <a:t>Disruptive or harassing behavior shall not be tolerated </a:t>
            </a:r>
            <a:r>
              <a:rPr lang="en-US" dirty="0"/>
              <a:t>regardless of race, color, religion, disability, age, gender, veteran status, sexual orientation, gender identity, and/or nationality.”</a:t>
            </a:r>
            <a:r>
              <a:rPr lang="en-US" baseline="30000" dirty="0"/>
              <a:t>3</a:t>
            </a:r>
          </a:p>
        </p:txBody>
      </p:sp>
      <p:sp>
        <p:nvSpPr>
          <p:cNvPr id="6" name="TextBox 5">
            <a:extLst>
              <a:ext uri="{FF2B5EF4-FFF2-40B4-BE49-F238E27FC236}">
                <a16:creationId xmlns:a16="http://schemas.microsoft.com/office/drawing/2014/main" id="{2978B694-2681-4D7F-BF09-03721B1F5C8A}"/>
              </a:ext>
            </a:extLst>
          </p:cNvPr>
          <p:cNvSpPr txBox="1"/>
          <p:nvPr/>
        </p:nvSpPr>
        <p:spPr>
          <a:xfrm>
            <a:off x="0" y="6488668"/>
            <a:ext cx="7692490" cy="369332"/>
          </a:xfrm>
          <a:prstGeom prst="rect">
            <a:avLst/>
          </a:prstGeom>
          <a:noFill/>
        </p:spPr>
        <p:txBody>
          <a:bodyPr wrap="none" rtlCol="0">
            <a:spAutoFit/>
          </a:bodyPr>
          <a:lstStyle/>
          <a:p>
            <a:r>
              <a:rPr lang="en-US" baseline="30000" dirty="0"/>
              <a:t>1</a:t>
            </a:r>
            <a:r>
              <a:rPr lang="en-US" dirty="0"/>
              <a:t> </a:t>
            </a:r>
            <a:r>
              <a:rPr lang="en-US" dirty="0">
                <a:hlinkClick r:id="rId3"/>
              </a:rPr>
              <a:t>https://www.ada.gov/cguide.htm</a:t>
            </a:r>
            <a:r>
              <a:rPr lang="en-US" dirty="0"/>
              <a:t>     </a:t>
            </a:r>
            <a:r>
              <a:rPr lang="en-US" baseline="30000" dirty="0"/>
              <a:t>2</a:t>
            </a:r>
            <a:r>
              <a:rPr lang="en-US" dirty="0"/>
              <a:t> Fermilab HR, 2019     </a:t>
            </a:r>
            <a:r>
              <a:rPr lang="en-US" baseline="30000" dirty="0"/>
              <a:t>3</a:t>
            </a:r>
            <a:r>
              <a:rPr lang="en-US" dirty="0"/>
              <a:t> Fermilab HR, 2017</a:t>
            </a:r>
          </a:p>
        </p:txBody>
      </p:sp>
    </p:spTree>
    <p:extLst>
      <p:ext uri="{BB962C8B-B14F-4D97-AF65-F5344CB8AC3E}">
        <p14:creationId xmlns:p14="http://schemas.microsoft.com/office/powerpoint/2010/main" val="13636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2E10-68E1-4807-805A-BAAFD7D83EA8}"/>
              </a:ext>
            </a:extLst>
          </p:cNvPr>
          <p:cNvSpPr>
            <a:spLocks noGrp="1"/>
          </p:cNvSpPr>
          <p:nvPr>
            <p:ph type="title"/>
          </p:nvPr>
        </p:nvSpPr>
        <p:spPr>
          <a:xfrm>
            <a:off x="628650" y="640056"/>
            <a:ext cx="7886700" cy="875143"/>
          </a:xfrm>
        </p:spPr>
        <p:txBody>
          <a:bodyPr/>
          <a:lstStyle/>
          <a:p>
            <a:r>
              <a:rPr lang="en-US" dirty="0"/>
              <a:t>However…</a:t>
            </a:r>
          </a:p>
        </p:txBody>
      </p:sp>
      <p:sp>
        <p:nvSpPr>
          <p:cNvPr id="3" name="Content Placeholder 2">
            <a:extLst>
              <a:ext uri="{FF2B5EF4-FFF2-40B4-BE49-F238E27FC236}">
                <a16:creationId xmlns:a16="http://schemas.microsoft.com/office/drawing/2014/main" id="{B68A3EBD-98B8-4CDA-8346-335B0D28AD2A}"/>
              </a:ext>
            </a:extLst>
          </p:cNvPr>
          <p:cNvSpPr>
            <a:spLocks noGrp="1"/>
          </p:cNvSpPr>
          <p:nvPr>
            <p:ph idx="1"/>
          </p:nvPr>
        </p:nvSpPr>
        <p:spPr>
          <a:xfrm>
            <a:off x="628650" y="1650135"/>
            <a:ext cx="7886700" cy="4351338"/>
          </a:xfrm>
        </p:spPr>
        <p:txBody>
          <a:bodyPr>
            <a:normAutofit/>
          </a:bodyPr>
          <a:lstStyle/>
          <a:p>
            <a:r>
              <a:rPr lang="en-US" dirty="0"/>
              <a:t>Postsecondary faculty lack awareness about and training to support students with disabilities</a:t>
            </a:r>
            <a:r>
              <a:rPr lang="en-US" baseline="30000" dirty="0"/>
              <a:t>1-3</a:t>
            </a:r>
          </a:p>
          <a:p>
            <a:endParaRPr lang="en-US" dirty="0"/>
          </a:p>
          <a:p>
            <a:r>
              <a:rPr lang="en-US" dirty="0"/>
              <a:t>STEM curricula are not designed to support students with disabilities</a:t>
            </a:r>
            <a:r>
              <a:rPr lang="en-US" baseline="30000" dirty="0"/>
              <a:t>4-5</a:t>
            </a:r>
          </a:p>
          <a:p>
            <a:endParaRPr lang="en-US" dirty="0"/>
          </a:p>
          <a:p>
            <a:r>
              <a:rPr lang="en-US" dirty="0"/>
              <a:t>STEM professionals hold negative views about people with disabilities</a:t>
            </a:r>
            <a:r>
              <a:rPr lang="en-US" baseline="30000" dirty="0"/>
              <a:t>2,6</a:t>
            </a:r>
          </a:p>
        </p:txBody>
      </p:sp>
      <p:sp>
        <p:nvSpPr>
          <p:cNvPr id="4" name="TextBox 3">
            <a:extLst>
              <a:ext uri="{FF2B5EF4-FFF2-40B4-BE49-F238E27FC236}">
                <a16:creationId xmlns:a16="http://schemas.microsoft.com/office/drawing/2014/main" id="{47657ADA-6D40-49F1-92DD-EADBDCD18382}"/>
              </a:ext>
            </a:extLst>
          </p:cNvPr>
          <p:cNvSpPr txBox="1"/>
          <p:nvPr/>
        </p:nvSpPr>
        <p:spPr>
          <a:xfrm>
            <a:off x="0" y="6488150"/>
            <a:ext cx="9144000" cy="369332"/>
          </a:xfrm>
          <a:prstGeom prst="rect">
            <a:avLst/>
          </a:prstGeom>
          <a:noFill/>
        </p:spPr>
        <p:txBody>
          <a:bodyPr wrap="square" rtlCol="0">
            <a:spAutoFit/>
          </a:bodyPr>
          <a:lstStyle/>
          <a:p>
            <a:r>
              <a:rPr lang="en-US" baseline="30000" dirty="0"/>
              <a:t>1</a:t>
            </a:r>
            <a:r>
              <a:rPr lang="en-US" dirty="0"/>
              <a:t> Scott, 2009   </a:t>
            </a:r>
            <a:r>
              <a:rPr lang="en-US" baseline="30000" dirty="0"/>
              <a:t>2</a:t>
            </a:r>
            <a:r>
              <a:rPr lang="en-US" dirty="0"/>
              <a:t> </a:t>
            </a:r>
            <a:r>
              <a:rPr lang="fr-FR" dirty="0"/>
              <a:t>Norman et al., 1998   </a:t>
            </a:r>
            <a:r>
              <a:rPr lang="fr-FR" baseline="30000" dirty="0"/>
              <a:t>3</a:t>
            </a:r>
            <a:r>
              <a:rPr lang="fr-FR" dirty="0"/>
              <a:t> Love et al., 2014   </a:t>
            </a:r>
            <a:r>
              <a:rPr lang="en-US" baseline="30000" dirty="0"/>
              <a:t>4,5</a:t>
            </a:r>
            <a:r>
              <a:rPr lang="en-US" dirty="0"/>
              <a:t> Scanlon et al., 2018 </a:t>
            </a:r>
            <a:r>
              <a:rPr lang="en-US" dirty="0" err="1"/>
              <a:t>a,b</a:t>
            </a:r>
            <a:r>
              <a:rPr lang="en-US" dirty="0"/>
              <a:t>    </a:t>
            </a:r>
            <a:r>
              <a:rPr lang="en-US" baseline="30000" dirty="0"/>
              <a:t>6</a:t>
            </a:r>
            <a:r>
              <a:rPr lang="en-US" dirty="0"/>
              <a:t> Rao, 2004</a:t>
            </a:r>
          </a:p>
        </p:txBody>
      </p:sp>
    </p:spTree>
    <p:extLst>
      <p:ext uri="{BB962C8B-B14F-4D97-AF65-F5344CB8AC3E}">
        <p14:creationId xmlns:p14="http://schemas.microsoft.com/office/powerpoint/2010/main" val="199814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FCE4-2D94-4758-8A6E-2A1C6540EECC}"/>
              </a:ext>
            </a:extLst>
          </p:cNvPr>
          <p:cNvSpPr>
            <a:spLocks noGrp="1"/>
          </p:cNvSpPr>
          <p:nvPr>
            <p:ph type="ctrTitle"/>
          </p:nvPr>
        </p:nvSpPr>
        <p:spPr/>
        <p:txBody>
          <a:bodyPr/>
          <a:lstStyle/>
          <a:p>
            <a:r>
              <a:rPr lang="en-US" dirty="0"/>
              <a:t>Let’s talk about Ableism</a:t>
            </a:r>
          </a:p>
        </p:txBody>
      </p:sp>
      <p:sp>
        <p:nvSpPr>
          <p:cNvPr id="4" name="Text Placeholder 3">
            <a:extLst>
              <a:ext uri="{FF2B5EF4-FFF2-40B4-BE49-F238E27FC236}">
                <a16:creationId xmlns:a16="http://schemas.microsoft.com/office/drawing/2014/main" id="{F3BFDA99-ACEE-447E-89F5-669BE3A188EE}"/>
              </a:ext>
            </a:extLst>
          </p:cNvPr>
          <p:cNvSpPr>
            <a:spLocks noGrp="1"/>
          </p:cNvSpPr>
          <p:nvPr>
            <p:ph type="subTitle" idx="1"/>
          </p:nvPr>
        </p:nvSpPr>
        <p:spPr>
          <a:xfrm>
            <a:off x="1111827" y="4562764"/>
            <a:ext cx="6920345" cy="1810326"/>
          </a:xfrm>
        </p:spPr>
        <p:txBody>
          <a:bodyPr>
            <a:normAutofit/>
          </a:bodyPr>
          <a:lstStyle/>
          <a:p>
            <a:pPr algn="l"/>
            <a:r>
              <a:rPr lang="en-US" sz="3000" dirty="0"/>
              <a:t>Jot down your current ideas about ableism:</a:t>
            </a:r>
          </a:p>
          <a:p>
            <a:pPr marL="914400" lvl="1" indent="-457200" algn="l">
              <a:buFont typeface="Arial" panose="020B0604020202020204" pitchFamily="34" charset="0"/>
              <a:buChar char="•"/>
            </a:pPr>
            <a:r>
              <a:rPr lang="en-US" sz="2600" dirty="0"/>
              <a:t>What is it? </a:t>
            </a:r>
          </a:p>
          <a:p>
            <a:pPr marL="914400" lvl="1" indent="-457200" algn="l">
              <a:buFont typeface="Arial" panose="020B0604020202020204" pitchFamily="34" charset="0"/>
              <a:buChar char="•"/>
            </a:pPr>
            <a:r>
              <a:rPr lang="en-US" sz="2600" dirty="0"/>
              <a:t>What does it look like?</a:t>
            </a:r>
          </a:p>
          <a:p>
            <a:pPr marL="914400" lvl="1" indent="-457200" algn="l">
              <a:buFont typeface="Arial" panose="020B0604020202020204" pitchFamily="34" charset="0"/>
              <a:buChar char="•"/>
            </a:pPr>
            <a:r>
              <a:rPr lang="en-US" sz="2600" dirty="0"/>
              <a:t>Where/when does it occur?</a:t>
            </a:r>
          </a:p>
        </p:txBody>
      </p:sp>
    </p:spTree>
    <p:extLst>
      <p:ext uri="{BB962C8B-B14F-4D97-AF65-F5344CB8AC3E}">
        <p14:creationId xmlns:p14="http://schemas.microsoft.com/office/powerpoint/2010/main" val="171018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6392E-B9F5-4039-A28E-626D9E5D18B5}"/>
              </a:ext>
            </a:extLst>
          </p:cNvPr>
          <p:cNvSpPr>
            <a:spLocks noGrp="1"/>
          </p:cNvSpPr>
          <p:nvPr>
            <p:ph type="title"/>
          </p:nvPr>
        </p:nvSpPr>
        <p:spPr/>
        <p:txBody>
          <a:bodyPr/>
          <a:lstStyle/>
          <a:p>
            <a:r>
              <a:rPr lang="en-US" dirty="0"/>
              <a:t>Describing Ableism</a:t>
            </a:r>
            <a:r>
              <a:rPr lang="en-US" baseline="30000" dirty="0"/>
              <a:t>1-3</a:t>
            </a:r>
          </a:p>
        </p:txBody>
      </p:sp>
      <p:sp>
        <p:nvSpPr>
          <p:cNvPr id="5" name="Content Placeholder 4">
            <a:extLst>
              <a:ext uri="{FF2B5EF4-FFF2-40B4-BE49-F238E27FC236}">
                <a16:creationId xmlns:a16="http://schemas.microsoft.com/office/drawing/2014/main" id="{BC5C204B-941D-4CA0-BD37-DC3ECD90D885}"/>
              </a:ext>
            </a:extLst>
          </p:cNvPr>
          <p:cNvSpPr>
            <a:spLocks noGrp="1"/>
          </p:cNvSpPr>
          <p:nvPr>
            <p:ph idx="1"/>
          </p:nvPr>
        </p:nvSpPr>
        <p:spPr>
          <a:xfrm>
            <a:off x="-1" y="1825624"/>
            <a:ext cx="9144001" cy="4923045"/>
          </a:xfrm>
        </p:spPr>
        <p:txBody>
          <a:bodyPr>
            <a:normAutofit/>
          </a:bodyPr>
          <a:lstStyle/>
          <a:p>
            <a:r>
              <a:rPr lang="en-US" dirty="0"/>
              <a:t>Discrimination or prejudice in favor of able-bodied people</a:t>
            </a:r>
          </a:p>
          <a:p>
            <a:endParaRPr lang="en-US" sz="1400" dirty="0"/>
          </a:p>
          <a:p>
            <a:r>
              <a:rPr lang="en-US" dirty="0"/>
              <a:t>Beliefs that able-bodied people: </a:t>
            </a:r>
          </a:p>
          <a:p>
            <a:pPr lvl="1"/>
            <a:r>
              <a:rPr lang="en-US" dirty="0"/>
              <a:t>are inherently superior to disabled people</a:t>
            </a:r>
          </a:p>
          <a:p>
            <a:pPr lvl="1"/>
            <a:r>
              <a:rPr lang="en-US" dirty="0"/>
              <a:t>possess essential qualities to participate in “normal” society</a:t>
            </a:r>
          </a:p>
          <a:p>
            <a:pPr lvl="1"/>
            <a:r>
              <a:rPr lang="en-US" dirty="0"/>
              <a:t>should be designed for; physically, culturally, and systemically</a:t>
            </a:r>
          </a:p>
          <a:p>
            <a:endParaRPr lang="en-US" sz="1400" dirty="0"/>
          </a:p>
          <a:p>
            <a:r>
              <a:rPr lang="en-US" dirty="0"/>
              <a:t>“everything we do is embedded in society, everything is political … physics is steeped in this tradition as well.”</a:t>
            </a:r>
            <a:r>
              <a:rPr lang="en-US" baseline="30000" dirty="0"/>
              <a:t>4</a:t>
            </a:r>
          </a:p>
          <a:p>
            <a:pPr lvl="1"/>
            <a:r>
              <a:rPr lang="en-US" dirty="0"/>
              <a:t>By default, people are ableist unless they are actively anti-ableist</a:t>
            </a:r>
          </a:p>
        </p:txBody>
      </p:sp>
      <p:sp>
        <p:nvSpPr>
          <p:cNvPr id="6" name="TextBox 5">
            <a:extLst>
              <a:ext uri="{FF2B5EF4-FFF2-40B4-BE49-F238E27FC236}">
                <a16:creationId xmlns:a16="http://schemas.microsoft.com/office/drawing/2014/main" id="{E9DABF1D-5D96-46EB-9841-8229C7A4A73D}"/>
              </a:ext>
            </a:extLst>
          </p:cNvPr>
          <p:cNvSpPr txBox="1"/>
          <p:nvPr/>
        </p:nvSpPr>
        <p:spPr>
          <a:xfrm>
            <a:off x="-31899" y="6488668"/>
            <a:ext cx="9229060" cy="369332"/>
          </a:xfrm>
          <a:prstGeom prst="rect">
            <a:avLst/>
          </a:prstGeom>
          <a:noFill/>
        </p:spPr>
        <p:txBody>
          <a:bodyPr wrap="square" rtlCol="0">
            <a:spAutoFit/>
          </a:bodyPr>
          <a:lstStyle/>
          <a:p>
            <a:r>
              <a:rPr lang="en-US" baseline="30000" dirty="0"/>
              <a:t>1</a:t>
            </a:r>
            <a:r>
              <a:rPr lang="en-US" dirty="0"/>
              <a:t> </a:t>
            </a:r>
            <a:r>
              <a:rPr lang="en-US" dirty="0" err="1"/>
              <a:t>Dolmage</a:t>
            </a:r>
            <a:r>
              <a:rPr lang="en-US" dirty="0"/>
              <a:t>, 2017  </a:t>
            </a:r>
            <a:r>
              <a:rPr lang="en-US" baseline="30000" dirty="0"/>
              <a:t>2</a:t>
            </a:r>
            <a:r>
              <a:rPr lang="en-US" dirty="0"/>
              <a:t> </a:t>
            </a:r>
            <a:r>
              <a:rPr lang="en-US" dirty="0" err="1"/>
              <a:t>Wolbring</a:t>
            </a:r>
            <a:r>
              <a:rPr lang="en-US" dirty="0"/>
              <a:t>, 2007 quoted in Goodley, 2014  </a:t>
            </a:r>
            <a:r>
              <a:rPr lang="en-US" baseline="30000" dirty="0"/>
              <a:t>3</a:t>
            </a:r>
            <a:r>
              <a:rPr lang="en-US" dirty="0"/>
              <a:t> Baines, 2014  </a:t>
            </a:r>
            <a:r>
              <a:rPr lang="en-US" baseline="30000" dirty="0"/>
              <a:t>4</a:t>
            </a:r>
            <a:r>
              <a:rPr lang="en-US" dirty="0"/>
              <a:t> Traxler &amp; Blue, 2020</a:t>
            </a:r>
          </a:p>
        </p:txBody>
      </p:sp>
    </p:spTree>
    <p:extLst>
      <p:ext uri="{BB962C8B-B14F-4D97-AF65-F5344CB8AC3E}">
        <p14:creationId xmlns:p14="http://schemas.microsoft.com/office/powerpoint/2010/main" val="156940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519D-C9CC-4526-844F-B108E6D276D4}"/>
              </a:ext>
            </a:extLst>
          </p:cNvPr>
          <p:cNvSpPr>
            <a:spLocks noGrp="1"/>
          </p:cNvSpPr>
          <p:nvPr>
            <p:ph type="title"/>
          </p:nvPr>
        </p:nvSpPr>
        <p:spPr/>
        <p:txBody>
          <a:bodyPr/>
          <a:lstStyle/>
          <a:p>
            <a:r>
              <a:rPr lang="en-US" dirty="0"/>
              <a:t>Examples of Ableism in STEM</a:t>
            </a:r>
          </a:p>
        </p:txBody>
      </p:sp>
      <p:sp>
        <p:nvSpPr>
          <p:cNvPr id="3" name="Content Placeholder 2">
            <a:extLst>
              <a:ext uri="{FF2B5EF4-FFF2-40B4-BE49-F238E27FC236}">
                <a16:creationId xmlns:a16="http://schemas.microsoft.com/office/drawing/2014/main" id="{5930FE71-58ED-42E2-B67E-55902437B4FB}"/>
              </a:ext>
            </a:extLst>
          </p:cNvPr>
          <p:cNvSpPr>
            <a:spLocks noGrp="1"/>
          </p:cNvSpPr>
          <p:nvPr>
            <p:ph idx="1"/>
          </p:nvPr>
        </p:nvSpPr>
        <p:spPr>
          <a:xfrm>
            <a:off x="628649" y="1825624"/>
            <a:ext cx="8036885" cy="4840989"/>
          </a:xfrm>
        </p:spPr>
        <p:txBody>
          <a:bodyPr>
            <a:normAutofit/>
          </a:bodyPr>
          <a:lstStyle/>
          <a:p>
            <a:r>
              <a:rPr lang="en-US" dirty="0"/>
              <a:t>Not using microphones at academic conferences</a:t>
            </a:r>
          </a:p>
          <a:p>
            <a:endParaRPr lang="en-US" dirty="0"/>
          </a:p>
          <a:p>
            <a:r>
              <a:rPr lang="en-US" dirty="0"/>
              <a:t>Not having elevator access to all levels of a large experiment</a:t>
            </a:r>
          </a:p>
          <a:p>
            <a:endParaRPr lang="en-US" dirty="0"/>
          </a:p>
          <a:p>
            <a:r>
              <a:rPr lang="en-US" dirty="0"/>
              <a:t>Requiring 14 hour days to fully participate and/or to meet deadlines</a:t>
            </a:r>
          </a:p>
        </p:txBody>
      </p:sp>
    </p:spTree>
    <p:extLst>
      <p:ext uri="{BB962C8B-B14F-4D97-AF65-F5344CB8AC3E}">
        <p14:creationId xmlns:p14="http://schemas.microsoft.com/office/powerpoint/2010/main" val="13849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F15B4-EA82-465F-9CCB-6FCB730ACCDB}"/>
              </a:ext>
            </a:extLst>
          </p:cNvPr>
          <p:cNvSpPr>
            <a:spLocks noGrp="1"/>
          </p:cNvSpPr>
          <p:nvPr>
            <p:ph type="title"/>
          </p:nvPr>
        </p:nvSpPr>
        <p:spPr>
          <a:xfrm>
            <a:off x="623888" y="1284432"/>
            <a:ext cx="7886700" cy="2852737"/>
          </a:xfrm>
        </p:spPr>
        <p:txBody>
          <a:bodyPr/>
          <a:lstStyle/>
          <a:p>
            <a:r>
              <a:rPr lang="en-US" dirty="0"/>
              <a:t>Supporting Students with Disabilities</a:t>
            </a:r>
          </a:p>
        </p:txBody>
      </p:sp>
      <p:sp>
        <p:nvSpPr>
          <p:cNvPr id="5" name="Text Placeholder 4">
            <a:extLst>
              <a:ext uri="{FF2B5EF4-FFF2-40B4-BE49-F238E27FC236}">
                <a16:creationId xmlns:a16="http://schemas.microsoft.com/office/drawing/2014/main" id="{4053F048-D629-4DCE-9C9A-B69FD7184409}"/>
              </a:ext>
            </a:extLst>
          </p:cNvPr>
          <p:cNvSpPr>
            <a:spLocks noGrp="1"/>
          </p:cNvSpPr>
          <p:nvPr>
            <p:ph type="body" idx="1"/>
          </p:nvPr>
        </p:nvSpPr>
        <p:spPr>
          <a:xfrm>
            <a:off x="623888" y="4589464"/>
            <a:ext cx="7886700" cy="2098415"/>
          </a:xfrm>
        </p:spPr>
        <p:txBody>
          <a:bodyPr>
            <a:normAutofit/>
          </a:bodyPr>
          <a:lstStyle/>
          <a:p>
            <a:pPr marL="457200" indent="-457200">
              <a:buAutoNum type="arabicPeriod"/>
            </a:pPr>
            <a:r>
              <a:rPr lang="en-US" dirty="0"/>
              <a:t>Ability Profiles</a:t>
            </a:r>
          </a:p>
          <a:p>
            <a:pPr marL="457200" indent="-457200">
              <a:buAutoNum type="arabicPeriod"/>
            </a:pPr>
            <a:r>
              <a:rPr lang="en-US" dirty="0"/>
              <a:t>Universal Design for Learning</a:t>
            </a:r>
          </a:p>
        </p:txBody>
      </p:sp>
    </p:spTree>
    <p:extLst>
      <p:ext uri="{BB962C8B-B14F-4D97-AF65-F5344CB8AC3E}">
        <p14:creationId xmlns:p14="http://schemas.microsoft.com/office/powerpoint/2010/main" val="189044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D4EE-ABD9-4952-B842-AE56A84B379A}"/>
              </a:ext>
            </a:extLst>
          </p:cNvPr>
          <p:cNvSpPr>
            <a:spLocks noGrp="1"/>
          </p:cNvSpPr>
          <p:nvPr>
            <p:ph type="title"/>
          </p:nvPr>
        </p:nvSpPr>
        <p:spPr/>
        <p:txBody>
          <a:bodyPr/>
          <a:lstStyle/>
          <a:p>
            <a:r>
              <a:rPr lang="en-US" dirty="0"/>
              <a:t>Ability Profiles Toy Model</a:t>
            </a:r>
          </a:p>
        </p:txBody>
      </p:sp>
      <p:sp>
        <p:nvSpPr>
          <p:cNvPr id="3" name="Content Placeholder 2">
            <a:extLst>
              <a:ext uri="{FF2B5EF4-FFF2-40B4-BE49-F238E27FC236}">
                <a16:creationId xmlns:a16="http://schemas.microsoft.com/office/drawing/2014/main" id="{ECAD863C-CAB4-4B25-B6E1-818C3405B207}"/>
              </a:ext>
            </a:extLst>
          </p:cNvPr>
          <p:cNvSpPr>
            <a:spLocks noGrp="1"/>
          </p:cNvSpPr>
          <p:nvPr>
            <p:ph idx="1"/>
          </p:nvPr>
        </p:nvSpPr>
        <p:spPr>
          <a:xfrm>
            <a:off x="218661" y="1825624"/>
            <a:ext cx="4353339" cy="4853471"/>
          </a:xfrm>
        </p:spPr>
        <p:txBody>
          <a:bodyPr>
            <a:normAutofit/>
          </a:bodyPr>
          <a:lstStyle/>
          <a:p>
            <a:r>
              <a:rPr lang="en-US" dirty="0"/>
              <a:t>Learner variation</a:t>
            </a:r>
            <a:r>
              <a:rPr lang="en-US" baseline="30000" dirty="0"/>
              <a:t>1</a:t>
            </a:r>
            <a:r>
              <a:rPr lang="en-US" dirty="0"/>
              <a:t> </a:t>
            </a:r>
          </a:p>
          <a:p>
            <a:pPr lvl="1"/>
            <a:r>
              <a:rPr lang="en-US" dirty="0"/>
              <a:t>People have abilities across a multidimensional spectrum</a:t>
            </a:r>
          </a:p>
          <a:p>
            <a:pPr lvl="1"/>
            <a:endParaRPr lang="en-US" dirty="0"/>
          </a:p>
          <a:p>
            <a:pPr lvl="1"/>
            <a:r>
              <a:rPr lang="en-US" dirty="0"/>
              <a:t>Abilities can vary: </a:t>
            </a:r>
          </a:p>
          <a:p>
            <a:pPr lvl="2"/>
            <a:r>
              <a:rPr lang="en-US" sz="2200" dirty="0"/>
              <a:t>Within a person across these dimensions</a:t>
            </a:r>
          </a:p>
          <a:p>
            <a:pPr lvl="2"/>
            <a:r>
              <a:rPr lang="en-US" sz="2200" dirty="0"/>
              <a:t>Between people along the </a:t>
            </a:r>
            <a:br>
              <a:rPr lang="en-US" sz="2200" dirty="0"/>
            </a:br>
            <a:r>
              <a:rPr lang="en-US" sz="2200" dirty="0"/>
              <a:t>same dimensions </a:t>
            </a:r>
          </a:p>
          <a:p>
            <a:pPr lvl="2"/>
            <a:r>
              <a:rPr lang="en-US" sz="2200" dirty="0"/>
              <a:t>Day to day</a:t>
            </a:r>
          </a:p>
          <a:p>
            <a:pPr lvl="2"/>
            <a:r>
              <a:rPr lang="en-US" sz="2200" dirty="0"/>
              <a:t>Across contexts</a:t>
            </a:r>
          </a:p>
          <a:p>
            <a:endParaRPr lang="en-US" dirty="0"/>
          </a:p>
        </p:txBody>
      </p:sp>
      <p:pic>
        <p:nvPicPr>
          <p:cNvPr id="18" name="Picture 17" descr="This figure shows 6 dimensions branching off of a central circle titled Ability. The 6 dimensions of ability are: Physical (strength, mobility, dexterity, and endurance), Health (regulate body systems), Cognitive (plan, remember, interpret, and understand), Visual (acuity and color), Hearing (loudness and pitch), and Emotional/Behavioral (emotion, attitude, and behaviors). ">
            <a:extLst>
              <a:ext uri="{FF2B5EF4-FFF2-40B4-BE49-F238E27FC236}">
                <a16:creationId xmlns:a16="http://schemas.microsoft.com/office/drawing/2014/main" id="{EA90D4A3-2D30-4B3B-96C0-E5CB13160E11}"/>
              </a:ext>
            </a:extLst>
          </p:cNvPr>
          <p:cNvPicPr>
            <a:picLocks noChangeAspect="1"/>
          </p:cNvPicPr>
          <p:nvPr/>
        </p:nvPicPr>
        <p:blipFill>
          <a:blip r:embed="rId3"/>
          <a:stretch>
            <a:fillRect/>
          </a:stretch>
        </p:blipFill>
        <p:spPr>
          <a:xfrm>
            <a:off x="4703209" y="2176670"/>
            <a:ext cx="4129262" cy="3647391"/>
          </a:xfrm>
          <a:prstGeom prst="rect">
            <a:avLst/>
          </a:prstGeom>
        </p:spPr>
      </p:pic>
      <p:sp>
        <p:nvSpPr>
          <p:cNvPr id="6" name="TextBox 5">
            <a:extLst>
              <a:ext uri="{FF2B5EF4-FFF2-40B4-BE49-F238E27FC236}">
                <a16:creationId xmlns:a16="http://schemas.microsoft.com/office/drawing/2014/main" id="{17A42BED-FCB6-4F00-BE27-BA98C2FBAAF6}"/>
              </a:ext>
            </a:extLst>
          </p:cNvPr>
          <p:cNvSpPr txBox="1"/>
          <p:nvPr/>
        </p:nvSpPr>
        <p:spPr>
          <a:xfrm>
            <a:off x="0" y="6481438"/>
            <a:ext cx="2399696" cy="369332"/>
          </a:xfrm>
          <a:prstGeom prst="rect">
            <a:avLst/>
          </a:prstGeom>
          <a:noFill/>
        </p:spPr>
        <p:txBody>
          <a:bodyPr wrap="none" rtlCol="0">
            <a:spAutoFit/>
          </a:bodyPr>
          <a:lstStyle/>
          <a:p>
            <a:r>
              <a:rPr lang="en-US" baseline="30000" dirty="0"/>
              <a:t>1</a:t>
            </a:r>
            <a:r>
              <a:rPr lang="en-US" dirty="0"/>
              <a:t> Scanlon &amp; Chini, 2018</a:t>
            </a:r>
          </a:p>
        </p:txBody>
      </p:sp>
    </p:spTree>
    <p:extLst>
      <p:ext uri="{BB962C8B-B14F-4D97-AF65-F5344CB8AC3E}">
        <p14:creationId xmlns:p14="http://schemas.microsoft.com/office/powerpoint/2010/main" val="19993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BBF3C3-879A-4086-BFB1-6BBCD98989F0}"/>
              </a:ext>
            </a:extLst>
          </p:cNvPr>
          <p:cNvSpPr txBox="1">
            <a:spLocks/>
          </p:cNvSpPr>
          <p:nvPr/>
        </p:nvSpPr>
        <p:spPr>
          <a:xfrm>
            <a:off x="181389" y="1600200"/>
            <a:ext cx="3088585" cy="3657600"/>
          </a:xfrm>
          <a:prstGeom prst="rect">
            <a:avLst/>
          </a:prstGeom>
        </p:spPr>
        <p:txBody>
          <a:bodyPr vert="horz" lIns="91440" tIns="45720" rIns="91440" bIns="45720" rtlCol="0" anchor="ctr">
            <a:normAutofit fontScale="90000"/>
          </a:bodyPr>
          <a:lstStyle>
            <a:lvl1pPr algn="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b="0" dirty="0"/>
              <a:t>How do ability profiles affect physics teaching and lab design?</a:t>
            </a:r>
          </a:p>
        </p:txBody>
      </p:sp>
      <p:pic>
        <p:nvPicPr>
          <p:cNvPr id="5" name="Picture 4" descr="This figure is a radar chart composed of 6 axes each corresponding to a dimension of ability, namely physical, health, cognitive, visual, hearing, and emotional-behavioral. Overlayed on these 6 dimensions are three concentric circles; the outer refers to high load, the middle refers to medium load, and the inner refers to low load. Finally, there are two loops that intersect with each of the 6 dimensions. The loops correspond to different classroom activities that are common in physics courses; in this case, traditional lecture and individual clicker questions.">
            <a:extLst>
              <a:ext uri="{FF2B5EF4-FFF2-40B4-BE49-F238E27FC236}">
                <a16:creationId xmlns:a16="http://schemas.microsoft.com/office/drawing/2014/main" id="{9A49E1B6-F87D-456A-A171-C48271330B6D}"/>
              </a:ext>
            </a:extLst>
          </p:cNvPr>
          <p:cNvPicPr>
            <a:picLocks noChangeAspect="1"/>
          </p:cNvPicPr>
          <p:nvPr/>
        </p:nvPicPr>
        <p:blipFill>
          <a:blip r:embed="rId3"/>
          <a:stretch>
            <a:fillRect/>
          </a:stretch>
        </p:blipFill>
        <p:spPr>
          <a:xfrm>
            <a:off x="3048404" y="0"/>
            <a:ext cx="6088566" cy="6858000"/>
          </a:xfrm>
          <a:prstGeom prst="rect">
            <a:avLst/>
          </a:prstGeom>
        </p:spPr>
      </p:pic>
      <p:sp>
        <p:nvSpPr>
          <p:cNvPr id="7" name="TextBox 6">
            <a:extLst>
              <a:ext uri="{FF2B5EF4-FFF2-40B4-BE49-F238E27FC236}">
                <a16:creationId xmlns:a16="http://schemas.microsoft.com/office/drawing/2014/main" id="{17A42BED-FCB6-4F00-BE27-BA98C2FBAAF6}"/>
              </a:ext>
            </a:extLst>
          </p:cNvPr>
          <p:cNvSpPr txBox="1"/>
          <p:nvPr/>
        </p:nvSpPr>
        <p:spPr>
          <a:xfrm>
            <a:off x="0" y="6481438"/>
            <a:ext cx="2229778" cy="369332"/>
          </a:xfrm>
          <a:prstGeom prst="rect">
            <a:avLst/>
          </a:prstGeom>
          <a:noFill/>
        </p:spPr>
        <p:txBody>
          <a:bodyPr wrap="none" rtlCol="0">
            <a:spAutoFit/>
          </a:bodyPr>
          <a:lstStyle/>
          <a:p>
            <a:r>
              <a:rPr lang="en-US" dirty="0"/>
              <a:t>Scanlon &amp; Chini, 2018</a:t>
            </a:r>
          </a:p>
        </p:txBody>
      </p:sp>
    </p:spTree>
    <p:extLst>
      <p:ext uri="{BB962C8B-B14F-4D97-AF65-F5344CB8AC3E}">
        <p14:creationId xmlns:p14="http://schemas.microsoft.com/office/powerpoint/2010/main" val="382822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FDDE-48EA-4734-A7DE-F88DB4D1314F}"/>
              </a:ext>
            </a:extLst>
          </p:cNvPr>
          <p:cNvSpPr>
            <a:spLocks noGrp="1"/>
          </p:cNvSpPr>
          <p:nvPr>
            <p:ph type="title"/>
          </p:nvPr>
        </p:nvSpPr>
        <p:spPr/>
        <p:txBody>
          <a:bodyPr>
            <a:normAutofit/>
          </a:bodyPr>
          <a:lstStyle/>
          <a:p>
            <a:r>
              <a:rPr lang="en-US" dirty="0"/>
              <a:t>Current Accommodations Model</a:t>
            </a:r>
          </a:p>
        </p:txBody>
      </p:sp>
      <p:sp>
        <p:nvSpPr>
          <p:cNvPr id="3" name="Content Placeholder 2">
            <a:extLst>
              <a:ext uri="{FF2B5EF4-FFF2-40B4-BE49-F238E27FC236}">
                <a16:creationId xmlns:a16="http://schemas.microsoft.com/office/drawing/2014/main" id="{447DE00D-C8EA-4D77-B53E-C2B029CD17C6}"/>
              </a:ext>
            </a:extLst>
          </p:cNvPr>
          <p:cNvSpPr>
            <a:spLocks noGrp="1"/>
          </p:cNvSpPr>
          <p:nvPr>
            <p:ph idx="1"/>
          </p:nvPr>
        </p:nvSpPr>
        <p:spPr>
          <a:xfrm>
            <a:off x="628650" y="1825625"/>
            <a:ext cx="7886700" cy="4351338"/>
          </a:xfrm>
        </p:spPr>
        <p:txBody>
          <a:bodyPr>
            <a:normAutofit fontScale="92500" lnSpcReduction="10000"/>
          </a:bodyPr>
          <a:lstStyle/>
          <a:p>
            <a:r>
              <a:rPr lang="en-US" dirty="0"/>
              <a:t>A course is developed or lab is set up</a:t>
            </a:r>
          </a:p>
          <a:p>
            <a:endParaRPr lang="en-US" sz="1600" dirty="0"/>
          </a:p>
          <a:p>
            <a:r>
              <a:rPr lang="en-US" dirty="0"/>
              <a:t>Peron with a disability works with local office of disability services or human resources</a:t>
            </a:r>
          </a:p>
          <a:p>
            <a:endParaRPr lang="en-US" sz="1600" dirty="0"/>
          </a:p>
          <a:p>
            <a:r>
              <a:rPr lang="en-US" dirty="0"/>
              <a:t>Disability service office/human resources gives accommodation list to instructors/PI</a:t>
            </a:r>
          </a:p>
          <a:p>
            <a:endParaRPr lang="en-US" sz="1600" dirty="0"/>
          </a:p>
          <a:p>
            <a:r>
              <a:rPr lang="en-US" dirty="0"/>
              <a:t>Alterations are made to the course or lab</a:t>
            </a:r>
          </a:p>
          <a:p>
            <a:endParaRPr lang="en-US" sz="1600" dirty="0"/>
          </a:p>
          <a:p>
            <a:r>
              <a:rPr lang="en-US" dirty="0"/>
              <a:t>Repeat for every new accommodation list</a:t>
            </a:r>
          </a:p>
        </p:txBody>
      </p:sp>
    </p:spTree>
    <p:extLst>
      <p:ext uri="{BB962C8B-B14F-4D97-AF65-F5344CB8AC3E}">
        <p14:creationId xmlns:p14="http://schemas.microsoft.com/office/powerpoint/2010/main" val="31887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5800"/>
            <a:ext cx="7886700" cy="875143"/>
          </a:xfrm>
        </p:spPr>
        <p:txBody>
          <a:bodyPr/>
          <a:lstStyle/>
          <a:p>
            <a:r>
              <a:rPr lang="en-US" dirty="0"/>
              <a:t>Universal Design of Products</a:t>
            </a:r>
          </a:p>
        </p:txBody>
      </p:sp>
      <p:sp>
        <p:nvSpPr>
          <p:cNvPr id="5" name="TextBox 4"/>
          <p:cNvSpPr txBox="1"/>
          <p:nvPr/>
        </p:nvSpPr>
        <p:spPr>
          <a:xfrm>
            <a:off x="76200" y="1570943"/>
            <a:ext cx="74676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Evolution of OXO peeler for increased accessibility and ease of use</a:t>
            </a:r>
            <a:r>
              <a:rPr lang="en-US" sz="2000" baseline="30000" dirty="0"/>
              <a:t>1</a:t>
            </a:r>
          </a:p>
        </p:txBody>
      </p:sp>
      <p:pic>
        <p:nvPicPr>
          <p:cNvPr id="3" name="Picture 2" descr="Image showing original simple metal design of vegetable peeler, followed by six peelers which improve in design by adding bigger handles and places that deform to fingers. Peeler shown on right is final version sold now."/>
          <p:cNvPicPr>
            <a:picLocks noChangeAspect="1"/>
          </p:cNvPicPr>
          <p:nvPr/>
        </p:nvPicPr>
        <p:blipFill>
          <a:blip r:embed="rId3"/>
          <a:stretch>
            <a:fillRect/>
          </a:stretch>
        </p:blipFill>
        <p:spPr>
          <a:xfrm>
            <a:off x="0" y="1882403"/>
            <a:ext cx="9144000" cy="4507215"/>
          </a:xfrm>
          <a:prstGeom prst="rect">
            <a:avLst/>
          </a:prstGeom>
        </p:spPr>
      </p:pic>
      <p:sp>
        <p:nvSpPr>
          <p:cNvPr id="6" name="TextBox 5">
            <a:extLst>
              <a:ext uri="{FF2B5EF4-FFF2-40B4-BE49-F238E27FC236}">
                <a16:creationId xmlns:a16="http://schemas.microsoft.com/office/drawing/2014/main" id="{D6991E87-1F4E-443C-8389-90B5741A3CE3}"/>
              </a:ext>
            </a:extLst>
          </p:cNvPr>
          <p:cNvSpPr txBox="1"/>
          <p:nvPr/>
        </p:nvSpPr>
        <p:spPr>
          <a:xfrm>
            <a:off x="0" y="6488668"/>
            <a:ext cx="3048207" cy="369332"/>
          </a:xfrm>
          <a:prstGeom prst="rect">
            <a:avLst/>
          </a:prstGeom>
          <a:noFill/>
        </p:spPr>
        <p:txBody>
          <a:bodyPr wrap="none" rtlCol="0">
            <a:spAutoFit/>
          </a:bodyPr>
          <a:lstStyle/>
          <a:p>
            <a:r>
              <a:rPr lang="en-US" baseline="30000" dirty="0"/>
              <a:t>1</a:t>
            </a:r>
            <a:r>
              <a:rPr lang="en-US" dirty="0"/>
              <a:t> </a:t>
            </a:r>
            <a:r>
              <a:rPr lang="en-US" dirty="0">
                <a:hlinkClick r:id="rId4"/>
              </a:rPr>
              <a:t>https://www.oxo.com/about</a:t>
            </a:r>
            <a:endParaRPr lang="en-US" dirty="0"/>
          </a:p>
        </p:txBody>
      </p:sp>
    </p:spTree>
    <p:extLst>
      <p:ext uri="{BB962C8B-B14F-4D97-AF65-F5344CB8AC3E}">
        <p14:creationId xmlns:p14="http://schemas.microsoft.com/office/powerpoint/2010/main" val="296389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C648-9CCB-431A-B1D6-2606CBD75DB0}"/>
              </a:ext>
            </a:extLst>
          </p:cNvPr>
          <p:cNvSpPr>
            <a:spLocks noGrp="1"/>
          </p:cNvSpPr>
          <p:nvPr>
            <p:ph type="title"/>
          </p:nvPr>
        </p:nvSpPr>
        <p:spPr>
          <a:xfrm>
            <a:off x="628650" y="166960"/>
            <a:ext cx="7886700" cy="987934"/>
          </a:xfrm>
        </p:spPr>
        <p:txBody>
          <a:bodyPr/>
          <a:lstStyle/>
          <a:p>
            <a:r>
              <a:rPr lang="en-US" dirty="0"/>
              <a:t>Outline</a:t>
            </a:r>
          </a:p>
        </p:txBody>
      </p:sp>
      <p:sp>
        <p:nvSpPr>
          <p:cNvPr id="3" name="Content Placeholder 2">
            <a:extLst>
              <a:ext uri="{FF2B5EF4-FFF2-40B4-BE49-F238E27FC236}">
                <a16:creationId xmlns:a16="http://schemas.microsoft.com/office/drawing/2014/main" id="{6818359E-15F5-4108-A411-7DC2C6CEF264}"/>
              </a:ext>
            </a:extLst>
          </p:cNvPr>
          <p:cNvSpPr>
            <a:spLocks noGrp="1"/>
          </p:cNvSpPr>
          <p:nvPr>
            <p:ph idx="1"/>
          </p:nvPr>
        </p:nvSpPr>
        <p:spPr>
          <a:xfrm>
            <a:off x="0" y="1177038"/>
            <a:ext cx="9144000" cy="5680962"/>
          </a:xfrm>
        </p:spPr>
        <p:txBody>
          <a:bodyPr>
            <a:normAutofit lnSpcReduction="10000"/>
          </a:bodyPr>
          <a:lstStyle/>
          <a:p>
            <a:r>
              <a:rPr lang="en-US" dirty="0"/>
              <a:t>Intro (25 min)</a:t>
            </a:r>
          </a:p>
          <a:p>
            <a:pPr lvl="1"/>
            <a:r>
              <a:rPr lang="en-US" dirty="0"/>
              <a:t>Introduction to disability (5 mins)</a:t>
            </a:r>
            <a:endParaRPr lang="en-US" sz="2000" dirty="0"/>
          </a:p>
          <a:p>
            <a:pPr lvl="1"/>
            <a:r>
              <a:rPr lang="en-US" dirty="0"/>
              <a:t>Models of disability (2 min)</a:t>
            </a:r>
            <a:endParaRPr lang="en-US" sz="2000" dirty="0"/>
          </a:p>
          <a:p>
            <a:pPr lvl="1"/>
            <a:r>
              <a:rPr lang="en-US" dirty="0"/>
              <a:t>Representation in STEM (5 min)</a:t>
            </a:r>
            <a:endParaRPr lang="en-US" sz="2000" dirty="0"/>
          </a:p>
          <a:p>
            <a:pPr lvl="1"/>
            <a:r>
              <a:rPr lang="en-US" sz="2000" dirty="0"/>
              <a:t>Audience question: What legal protection are you aware of? (2 mins) </a:t>
            </a:r>
          </a:p>
          <a:p>
            <a:pPr lvl="1"/>
            <a:r>
              <a:rPr lang="en-US" sz="2000" dirty="0"/>
              <a:t>Laws pertaining to disability (3 min)</a:t>
            </a:r>
          </a:p>
          <a:p>
            <a:pPr lvl="1"/>
            <a:r>
              <a:rPr lang="en-US" dirty="0"/>
              <a:t>Audience question: Ableism (5 min)</a:t>
            </a:r>
          </a:p>
          <a:p>
            <a:pPr lvl="1"/>
            <a:r>
              <a:rPr lang="en-US" sz="2000" dirty="0"/>
              <a:t>Description of ableism (3 min)</a:t>
            </a:r>
          </a:p>
          <a:p>
            <a:pPr lvl="0"/>
            <a:r>
              <a:rPr lang="en-US" dirty="0"/>
              <a:t>Supporting students with disabilities in the classroom (15 min)</a:t>
            </a:r>
            <a:endParaRPr lang="en-US" sz="2400" dirty="0"/>
          </a:p>
          <a:p>
            <a:pPr lvl="1"/>
            <a:r>
              <a:rPr lang="en-US" dirty="0"/>
              <a:t>Ability profiles (7-8 min)</a:t>
            </a:r>
            <a:endParaRPr lang="en-US" sz="2000" dirty="0"/>
          </a:p>
          <a:p>
            <a:pPr lvl="1"/>
            <a:r>
              <a:rPr lang="en-US" dirty="0"/>
              <a:t>UDL (7-8 min)</a:t>
            </a:r>
            <a:endParaRPr lang="en-US" sz="2000" dirty="0"/>
          </a:p>
          <a:p>
            <a:pPr lvl="0"/>
            <a:r>
              <a:rPr lang="en-US" dirty="0"/>
              <a:t>Supporting people with disabilities in the workforce (8 min)</a:t>
            </a:r>
            <a:endParaRPr lang="en-US" sz="2400" dirty="0"/>
          </a:p>
          <a:p>
            <a:pPr lvl="1"/>
            <a:r>
              <a:rPr lang="en-US" dirty="0"/>
              <a:t>DPCS</a:t>
            </a:r>
            <a:endParaRPr lang="en-US" sz="2000" dirty="0"/>
          </a:p>
          <a:p>
            <a:pPr lvl="0"/>
            <a:r>
              <a:rPr lang="en-US" dirty="0"/>
              <a:t>Call to action (2 min)</a:t>
            </a:r>
            <a:endParaRPr lang="en-US" sz="2400" dirty="0"/>
          </a:p>
        </p:txBody>
      </p:sp>
      <p:sp>
        <p:nvSpPr>
          <p:cNvPr id="4" name="TextBox 3">
            <a:extLst>
              <a:ext uri="{FF2B5EF4-FFF2-40B4-BE49-F238E27FC236}">
                <a16:creationId xmlns:a16="http://schemas.microsoft.com/office/drawing/2014/main" id="{02AAE406-51EA-44E9-B33C-759B631EBCC4}"/>
              </a:ext>
            </a:extLst>
          </p:cNvPr>
          <p:cNvSpPr txBox="1"/>
          <p:nvPr/>
        </p:nvSpPr>
        <p:spPr>
          <a:xfrm>
            <a:off x="2838893" y="457200"/>
            <a:ext cx="3015634" cy="369332"/>
          </a:xfrm>
          <a:prstGeom prst="rect">
            <a:avLst/>
          </a:prstGeom>
          <a:noFill/>
        </p:spPr>
        <p:txBody>
          <a:bodyPr wrap="none" rtlCol="0">
            <a:spAutoFit/>
          </a:bodyPr>
          <a:lstStyle/>
          <a:p>
            <a:r>
              <a:rPr lang="en-US" dirty="0"/>
              <a:t>Plan 45-50 minutes of content</a:t>
            </a:r>
          </a:p>
        </p:txBody>
      </p:sp>
    </p:spTree>
    <p:extLst>
      <p:ext uri="{BB962C8B-B14F-4D97-AF65-F5344CB8AC3E}">
        <p14:creationId xmlns:p14="http://schemas.microsoft.com/office/powerpoint/2010/main" val="412711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815546"/>
            <a:ext cx="8036379" cy="875143"/>
          </a:xfrm>
        </p:spPr>
        <p:txBody>
          <a:bodyPr>
            <a:normAutofit/>
          </a:bodyPr>
          <a:lstStyle/>
          <a:p>
            <a:r>
              <a:rPr lang="en-US" dirty="0"/>
              <a:t>Universal Design for Learning (UDL)</a:t>
            </a:r>
          </a:p>
        </p:txBody>
      </p:sp>
      <p:sp>
        <p:nvSpPr>
          <p:cNvPr id="3" name="Content Placeholder 2"/>
          <p:cNvSpPr>
            <a:spLocks noGrp="1"/>
          </p:cNvSpPr>
          <p:nvPr>
            <p:ph idx="1"/>
          </p:nvPr>
        </p:nvSpPr>
        <p:spPr>
          <a:xfrm>
            <a:off x="628650" y="1825625"/>
            <a:ext cx="7886700" cy="4673146"/>
          </a:xfrm>
        </p:spPr>
        <p:txBody>
          <a:bodyPr>
            <a:normAutofit lnSpcReduction="10000"/>
          </a:bodyPr>
          <a:lstStyle/>
          <a:p>
            <a:r>
              <a:rPr lang="en-US" dirty="0"/>
              <a:t>If a shoe is designed based on the average shoe size, would it be effective for everyone?</a:t>
            </a:r>
          </a:p>
          <a:p>
            <a:pPr lvl="1" fontAlgn="base"/>
            <a:r>
              <a:rPr lang="en-US" dirty="0"/>
              <a:t>Who would be the most negatively affected by this?</a:t>
            </a:r>
          </a:p>
          <a:p>
            <a:endParaRPr lang="en-US" dirty="0"/>
          </a:p>
          <a:p>
            <a:r>
              <a:rPr lang="en-US" dirty="0"/>
              <a:t>If curriculum and courses are designed for the “average” student, will they be effective for everyone?</a:t>
            </a:r>
          </a:p>
          <a:p>
            <a:endParaRPr lang="en-US" dirty="0"/>
          </a:p>
          <a:p>
            <a:r>
              <a:rPr lang="en-US" dirty="0"/>
              <a:t>UDL recognizes the variability of learners’ needs, abilities, and interests </a:t>
            </a:r>
          </a:p>
          <a:p>
            <a:pPr lvl="1"/>
            <a:r>
              <a:rPr lang="en-US" dirty="0"/>
              <a:t>Plans for this variability rather than the “average”</a:t>
            </a:r>
          </a:p>
        </p:txBody>
      </p:sp>
    </p:spTree>
    <p:extLst>
      <p:ext uri="{BB962C8B-B14F-4D97-AF65-F5344CB8AC3E}">
        <p14:creationId xmlns:p14="http://schemas.microsoft.com/office/powerpoint/2010/main" val="205289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10" y="780522"/>
            <a:ext cx="8792879" cy="875143"/>
          </a:xfrm>
        </p:spPr>
        <p:txBody>
          <a:bodyPr>
            <a:normAutofit fontScale="90000"/>
          </a:bodyPr>
          <a:lstStyle/>
          <a:p>
            <a:r>
              <a:rPr lang="en-US" dirty="0"/>
              <a:t>Universal Design for Learning Framework</a:t>
            </a:r>
            <a:r>
              <a:rPr lang="en-US" baseline="30000" dirty="0"/>
              <a:t>1</a:t>
            </a:r>
          </a:p>
        </p:txBody>
      </p:sp>
      <p:graphicFrame>
        <p:nvGraphicFramePr>
          <p:cNvPr id="4" name="Table 3" descr="This table is composed of three columns titled: 1. Principle, 2. Guideline - Provide options for:, and 3. Number of Checkpoints. The first principle is Provide Multiple Means of Representation which has three guidelines: 1. perception (3 checkpoints), 2. language, mathematical expressions, and symbols (5 checkpoints), and 3. comprehension (4 checkpoints). The second principle is Provide Multiple Means of Action and Expression which has three guidelines: 4. physical action (2 checkpoints), 5. expression and communication (3 checkpoints), and 6. executive fucntion (4 checkpoints). Finally, the third principle is Provide Multiple Means of Engagement and has three guidelines: 7. recruiting insterest (3 checkpoints), 8. sustaining effort and persistence (4 checkpoints), and 9. self-regulation (3 checkpoints). " title="Table Overview of the Universal Design for Learning (UDL) Framework"/>
          <p:cNvGraphicFramePr>
            <a:graphicFrameLocks noGrp="1"/>
          </p:cNvGraphicFramePr>
          <p:nvPr/>
        </p:nvGraphicFramePr>
        <p:xfrm>
          <a:off x="152309" y="1977918"/>
          <a:ext cx="8839381" cy="4099560"/>
        </p:xfrm>
        <a:graphic>
          <a:graphicData uri="http://schemas.openxmlformats.org/drawingml/2006/table">
            <a:tbl>
              <a:tblPr firstRow="1" bandRow="1">
                <a:tableStyleId>{2D5ABB26-0587-4C30-8999-92F81FD0307C}</a:tableStyleId>
              </a:tblPr>
              <a:tblGrid>
                <a:gridCol w="1842379">
                  <a:extLst>
                    <a:ext uri="{9D8B030D-6E8A-4147-A177-3AD203B41FA5}">
                      <a16:colId xmlns:a16="http://schemas.microsoft.com/office/drawing/2014/main" val="20000"/>
                    </a:ext>
                  </a:extLst>
                </a:gridCol>
                <a:gridCol w="5351082">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370840">
                <a:tc>
                  <a:txBody>
                    <a:bodyPr/>
                    <a:lstStyle/>
                    <a:p>
                      <a:r>
                        <a:rPr lang="en-US" sz="1900" dirty="0"/>
                        <a:t>Principle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900" dirty="0"/>
                        <a:t>Guideline</a:t>
                      </a:r>
                      <a:r>
                        <a:rPr lang="en-US" sz="1900" baseline="0" dirty="0"/>
                        <a:t> – Provide options for:</a:t>
                      </a:r>
                      <a:endParaRPr lang="en-US" sz="19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a:t># of Checkpoints</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rowSpan="3">
                  <a:txBody>
                    <a:bodyPr/>
                    <a:lstStyle/>
                    <a:p>
                      <a:r>
                        <a:rPr lang="en-US" sz="1900" dirty="0"/>
                        <a:t>Provide Multiple Means of Representation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900" dirty="0"/>
                        <a:t>1. perception</a:t>
                      </a:r>
                    </a:p>
                  </a:txBody>
                  <a:tcPr>
                    <a:lnT w="12700" cap="flat" cmpd="sng" algn="ctr">
                      <a:solidFill>
                        <a:schemeClr val="tx1"/>
                      </a:solidFill>
                      <a:prstDash val="solid"/>
                      <a:round/>
                      <a:headEnd type="none" w="med" len="med"/>
                      <a:tailEnd type="none" w="med" len="med"/>
                    </a:lnT>
                  </a:tcPr>
                </a:tc>
                <a:tc>
                  <a:txBody>
                    <a:bodyPr/>
                    <a:lstStyle/>
                    <a:p>
                      <a:pPr algn="ctr"/>
                      <a:r>
                        <a:rPr lang="en-US" sz="1900" dirty="0"/>
                        <a:t>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sz="1900" dirty="0"/>
                        <a:t>2.</a:t>
                      </a:r>
                      <a:r>
                        <a:rPr lang="en-US" sz="1900" baseline="0" dirty="0"/>
                        <a:t> language, mathematical expressions, and symbols</a:t>
                      </a:r>
                      <a:endParaRPr lang="en-US" sz="1900" dirty="0"/>
                    </a:p>
                  </a:txBody>
                  <a:tcPr/>
                </a:tc>
                <a:tc>
                  <a:txBody>
                    <a:bodyPr/>
                    <a:lstStyle/>
                    <a:p>
                      <a:pPr algn="ctr"/>
                      <a:r>
                        <a:rPr lang="en-US" sz="1900" dirty="0"/>
                        <a:t>5</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sz="1900" dirty="0"/>
                        <a:t>3. comprehension</a:t>
                      </a:r>
                    </a:p>
                  </a:txBody>
                  <a:tcPr>
                    <a:lnB w="12700" cap="flat" cmpd="sng" algn="ctr">
                      <a:solidFill>
                        <a:schemeClr val="tx1"/>
                      </a:solidFill>
                      <a:prstDash val="sysDot"/>
                      <a:round/>
                      <a:headEnd type="none" w="med" len="med"/>
                      <a:tailEnd type="none" w="med" len="med"/>
                    </a:lnB>
                  </a:tcPr>
                </a:tc>
                <a:tc>
                  <a:txBody>
                    <a:bodyPr/>
                    <a:lstStyle/>
                    <a:p>
                      <a:pPr algn="ctr"/>
                      <a:r>
                        <a:rPr lang="en-US" sz="1900" dirty="0"/>
                        <a:t>4</a:t>
                      </a:r>
                    </a:p>
                  </a:txBody>
                  <a:tcP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370840">
                <a:tc rowSpan="3">
                  <a:txBody>
                    <a:bodyPr/>
                    <a:lstStyle/>
                    <a:p>
                      <a:r>
                        <a:rPr lang="en-US" sz="1900" dirty="0"/>
                        <a:t>Provide Multiple Means of Action and Expression</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900" dirty="0"/>
                        <a:t>4. </a:t>
                      </a:r>
                      <a:r>
                        <a:rPr lang="en-US" sz="1900" baseline="0" dirty="0"/>
                        <a:t>physical action</a:t>
                      </a:r>
                      <a:endParaRPr lang="en-US" sz="1900" dirty="0"/>
                    </a:p>
                  </a:txBody>
                  <a:tcPr>
                    <a:lnT w="12700" cap="flat" cmpd="sng" algn="ctr">
                      <a:solidFill>
                        <a:schemeClr val="tx1"/>
                      </a:solidFill>
                      <a:prstDash val="sysDot"/>
                      <a:round/>
                      <a:headEnd type="none" w="med" len="med"/>
                      <a:tailEnd type="none" w="med" len="med"/>
                    </a:lnT>
                  </a:tcPr>
                </a:tc>
                <a:tc>
                  <a:txBody>
                    <a:bodyPr/>
                    <a:lstStyle/>
                    <a:p>
                      <a:pPr algn="ctr"/>
                      <a:r>
                        <a:rPr lang="en-US" sz="1900" dirty="0"/>
                        <a:t>2</a:t>
                      </a:r>
                    </a:p>
                  </a:txBody>
                  <a:tcP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r>
                        <a:rPr lang="en-US" sz="1900" dirty="0"/>
                        <a:t>5. expression and communication</a:t>
                      </a:r>
                    </a:p>
                  </a:txBody>
                  <a:tcPr/>
                </a:tc>
                <a:tc>
                  <a:txBody>
                    <a:bodyPr/>
                    <a:lstStyle/>
                    <a:p>
                      <a:pPr algn="ctr"/>
                      <a:r>
                        <a:rPr lang="en-US" sz="1900" dirty="0"/>
                        <a:t>3</a:t>
                      </a:r>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r>
                        <a:rPr lang="en-US" sz="1900" dirty="0"/>
                        <a:t>6.</a:t>
                      </a:r>
                      <a:r>
                        <a:rPr lang="en-US" sz="1900" baseline="0" dirty="0"/>
                        <a:t> executive function</a:t>
                      </a:r>
                      <a:endParaRPr lang="en-US" sz="1900" dirty="0"/>
                    </a:p>
                  </a:txBody>
                  <a:tcPr>
                    <a:lnB w="12700" cap="flat" cmpd="sng" algn="ctr">
                      <a:solidFill>
                        <a:schemeClr val="tx1"/>
                      </a:solidFill>
                      <a:prstDash val="sysDot"/>
                      <a:round/>
                      <a:headEnd type="none" w="med" len="med"/>
                      <a:tailEnd type="none" w="med" len="med"/>
                    </a:lnB>
                  </a:tcPr>
                </a:tc>
                <a:tc>
                  <a:txBody>
                    <a:bodyPr/>
                    <a:lstStyle/>
                    <a:p>
                      <a:pPr algn="ctr"/>
                      <a:r>
                        <a:rPr lang="en-US" sz="1900" dirty="0"/>
                        <a:t>4</a:t>
                      </a:r>
                    </a:p>
                  </a:txBody>
                  <a:tcP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370840">
                <a:tc rowSpan="3">
                  <a:txBody>
                    <a:bodyPr/>
                    <a:lstStyle/>
                    <a:p>
                      <a:r>
                        <a:rPr lang="en-US" sz="1900" dirty="0"/>
                        <a:t>Provide Multiple Means</a:t>
                      </a:r>
                      <a:r>
                        <a:rPr lang="en-US" sz="1900" baseline="0" dirty="0"/>
                        <a:t> of Engagement</a:t>
                      </a:r>
                      <a:endParaRPr lang="en-US" sz="19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dirty="0"/>
                        <a:t>7. recruiting</a:t>
                      </a:r>
                      <a:r>
                        <a:rPr lang="en-US" sz="1900" baseline="0" dirty="0"/>
                        <a:t> interest</a:t>
                      </a:r>
                      <a:endParaRPr lang="en-US" sz="1900" dirty="0"/>
                    </a:p>
                  </a:txBody>
                  <a:tcPr>
                    <a:lnT w="12700" cap="flat" cmpd="sng" algn="ctr">
                      <a:solidFill>
                        <a:schemeClr val="tx1"/>
                      </a:solidFill>
                      <a:prstDash val="sysDot"/>
                      <a:round/>
                      <a:headEnd type="none" w="med" len="med"/>
                      <a:tailEnd type="none" w="med" len="med"/>
                    </a:lnT>
                  </a:tcPr>
                </a:tc>
                <a:tc>
                  <a:txBody>
                    <a:bodyPr/>
                    <a:lstStyle/>
                    <a:p>
                      <a:pPr algn="ctr"/>
                      <a:r>
                        <a:rPr lang="en-US" sz="1900" dirty="0"/>
                        <a:t>3</a:t>
                      </a:r>
                    </a:p>
                  </a:txBody>
                  <a:tcP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r>
                        <a:rPr lang="en-US" sz="1900" dirty="0"/>
                        <a:t>8. sustaining effort and persistence</a:t>
                      </a:r>
                    </a:p>
                  </a:txBody>
                  <a:tcPr/>
                </a:tc>
                <a:tc>
                  <a:txBody>
                    <a:bodyPr/>
                    <a:lstStyle/>
                    <a:p>
                      <a:pPr algn="ctr"/>
                      <a:r>
                        <a:rPr lang="en-US" sz="1900" dirty="0"/>
                        <a:t>4</a:t>
                      </a:r>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r>
                        <a:rPr lang="en-US" sz="1900" dirty="0"/>
                        <a:t>9.</a:t>
                      </a:r>
                      <a:r>
                        <a:rPr lang="en-US" sz="1900" baseline="0" dirty="0"/>
                        <a:t> self-regulation</a:t>
                      </a:r>
                      <a:endParaRPr lang="en-US" sz="1900" dirty="0"/>
                    </a:p>
                  </a:txBody>
                  <a:tcPr>
                    <a:lnB w="12700" cap="flat" cmpd="sng" algn="ctr">
                      <a:solidFill>
                        <a:schemeClr val="tx1"/>
                      </a:solidFill>
                      <a:prstDash val="solid"/>
                      <a:round/>
                      <a:headEnd type="none" w="med" len="med"/>
                      <a:tailEnd type="none" w="med" len="med"/>
                    </a:lnB>
                  </a:tcPr>
                </a:tc>
                <a:tc>
                  <a:txBody>
                    <a:bodyPr/>
                    <a:lstStyle/>
                    <a:p>
                      <a:pPr algn="ctr"/>
                      <a:r>
                        <a:rPr lang="en-US" sz="1900" dirty="0"/>
                        <a:t>3</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Rectangle 4">
            <a:extLst>
              <a:ext uri="{FF2B5EF4-FFF2-40B4-BE49-F238E27FC236}">
                <a16:creationId xmlns:a16="http://schemas.microsoft.com/office/drawing/2014/main" id="{B489C4A3-32BD-4AC3-953B-DB5CC21CB081}"/>
              </a:ext>
            </a:extLst>
          </p:cNvPr>
          <p:cNvSpPr/>
          <p:nvPr/>
        </p:nvSpPr>
        <p:spPr>
          <a:xfrm>
            <a:off x="2565686" y="6218577"/>
            <a:ext cx="3564309" cy="430887"/>
          </a:xfrm>
          <a:prstGeom prst="rect">
            <a:avLst/>
          </a:prstGeom>
        </p:spPr>
        <p:txBody>
          <a:bodyPr wrap="none">
            <a:spAutoFit/>
          </a:bodyPr>
          <a:lstStyle/>
          <a:p>
            <a:r>
              <a:rPr lang="en-US" sz="2200" dirty="0"/>
              <a:t>http://udlguidelines.cast.org/</a:t>
            </a:r>
          </a:p>
        </p:txBody>
      </p:sp>
      <p:sp>
        <p:nvSpPr>
          <p:cNvPr id="6" name="TextBox 5"/>
          <p:cNvSpPr txBox="1"/>
          <p:nvPr/>
        </p:nvSpPr>
        <p:spPr>
          <a:xfrm>
            <a:off x="0" y="6489436"/>
            <a:ext cx="1382494" cy="369332"/>
          </a:xfrm>
          <a:prstGeom prst="rect">
            <a:avLst/>
          </a:prstGeom>
          <a:noFill/>
        </p:spPr>
        <p:txBody>
          <a:bodyPr wrap="none" rtlCol="0">
            <a:spAutoFit/>
          </a:bodyPr>
          <a:lstStyle/>
          <a:p>
            <a:r>
              <a:rPr lang="en-US" baseline="30000" dirty="0"/>
              <a:t>1</a:t>
            </a:r>
            <a:r>
              <a:rPr lang="en-US" dirty="0"/>
              <a:t> CAST, 2011</a:t>
            </a:r>
          </a:p>
        </p:txBody>
      </p:sp>
    </p:spTree>
    <p:extLst>
      <p:ext uri="{BB962C8B-B14F-4D97-AF65-F5344CB8AC3E}">
        <p14:creationId xmlns:p14="http://schemas.microsoft.com/office/powerpoint/2010/main" val="4139002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Backwards Design with UDL</a:t>
            </a:r>
            <a:r>
              <a:rPr lang="en-US" baseline="30000" dirty="0"/>
              <a:t>1</a:t>
            </a:r>
          </a:p>
        </p:txBody>
      </p:sp>
      <p:grpSp>
        <p:nvGrpSpPr>
          <p:cNvPr id="3" name="Group 2" descr="Shows a three step process to backwards design with UDL. 1. Identify desired results (big ideas and skills). 2. Determine acceptable evidence (culminating assessment task). 3. Plan learning experiences and instruction (learning events). There is a box around steps 2 and 3 indicating space for UDL. ">
            <a:extLst>
              <a:ext uri="{FF2B5EF4-FFF2-40B4-BE49-F238E27FC236}">
                <a16:creationId xmlns:a16="http://schemas.microsoft.com/office/drawing/2014/main" id="{973BE88F-9DCF-4E6B-B71E-61C3723F6A1F}"/>
              </a:ext>
            </a:extLst>
          </p:cNvPr>
          <p:cNvGrpSpPr/>
          <p:nvPr/>
        </p:nvGrpSpPr>
        <p:grpSpPr>
          <a:xfrm>
            <a:off x="179182" y="2055299"/>
            <a:ext cx="8785635" cy="3987155"/>
            <a:chOff x="91665" y="1993901"/>
            <a:chExt cx="8785635" cy="3987155"/>
          </a:xfrm>
        </p:grpSpPr>
        <p:sp>
          <p:nvSpPr>
            <p:cNvPr id="11" name="Right Arrow 10" descr="Arrow signifying that instructors should start lesson planning by identifying desired results."/>
            <p:cNvSpPr/>
            <p:nvPr/>
          </p:nvSpPr>
          <p:spPr>
            <a:xfrm>
              <a:off x="91665" y="2222500"/>
              <a:ext cx="1511300" cy="738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HERE</a:t>
              </a:r>
            </a:p>
          </p:txBody>
        </p:sp>
        <p:pic>
          <p:nvPicPr>
            <p:cNvPr id="2052" name="Picture 4" descr="Model for backwards design. Shows process for designing lesson as starting with identifying desired results, next determining acceptable evidence, and ending with planning the learning experience and i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518" y="1993901"/>
              <a:ext cx="6307364" cy="39871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descr="Dotted box which highlights that UDL can be used for determining acceptable evidence and planning the learning experience and instruction. UDL does not interact with changing desired results."/>
            <p:cNvSpPr/>
            <p:nvPr/>
          </p:nvSpPr>
          <p:spPr>
            <a:xfrm>
              <a:off x="3211286" y="3102428"/>
              <a:ext cx="4472214" cy="2625271"/>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05300" y="3246735"/>
              <a:ext cx="4572000" cy="923330"/>
            </a:xfrm>
            <a:prstGeom prst="rect">
              <a:avLst/>
            </a:prstGeom>
          </p:spPr>
          <p:txBody>
            <a:bodyPr>
              <a:spAutoFit/>
            </a:bodyPr>
            <a:lstStyle/>
            <a:p>
              <a:pPr algn="ctr"/>
              <a:r>
                <a:rPr lang="en-US" b="1" dirty="0">
                  <a:solidFill>
                    <a:srgbClr val="000000"/>
                  </a:solidFill>
                  <a:latin typeface="Calibri" panose="020F0502020204030204" pitchFamily="34" charset="0"/>
                </a:rPr>
                <a:t>Space for UDL</a:t>
              </a:r>
              <a:endParaRPr lang="en-US" dirty="0"/>
            </a:p>
            <a:p>
              <a:br>
                <a:rPr lang="en-US" dirty="0"/>
              </a:br>
              <a:endParaRPr lang="en-US" dirty="0"/>
            </a:p>
          </p:txBody>
        </p:sp>
      </p:grpSp>
      <p:sp>
        <p:nvSpPr>
          <p:cNvPr id="9" name="TextBox 8">
            <a:extLst>
              <a:ext uri="{FF2B5EF4-FFF2-40B4-BE49-F238E27FC236}">
                <a16:creationId xmlns:a16="http://schemas.microsoft.com/office/drawing/2014/main" id="{CE3DFDEF-4CF2-4780-83D3-CD8AD13FBE80}"/>
              </a:ext>
            </a:extLst>
          </p:cNvPr>
          <p:cNvSpPr txBox="1"/>
          <p:nvPr/>
        </p:nvSpPr>
        <p:spPr>
          <a:xfrm>
            <a:off x="0" y="6488668"/>
            <a:ext cx="2805768" cy="369332"/>
          </a:xfrm>
          <a:prstGeom prst="rect">
            <a:avLst/>
          </a:prstGeom>
          <a:noFill/>
        </p:spPr>
        <p:txBody>
          <a:bodyPr wrap="none" rtlCol="0">
            <a:spAutoFit/>
          </a:bodyPr>
          <a:lstStyle/>
          <a:p>
            <a:r>
              <a:rPr lang="en-US" baseline="30000" dirty="0"/>
              <a:t>1</a:t>
            </a:r>
            <a:r>
              <a:rPr lang="en-US" dirty="0"/>
              <a:t> </a:t>
            </a:r>
            <a:r>
              <a:rPr lang="en-US" dirty="0" err="1"/>
              <a:t>Wiggens</a:t>
            </a:r>
            <a:r>
              <a:rPr lang="en-US" dirty="0"/>
              <a:t> &amp; McTighe, 2005</a:t>
            </a:r>
          </a:p>
        </p:txBody>
      </p:sp>
    </p:spTree>
    <p:extLst>
      <p:ext uri="{BB962C8B-B14F-4D97-AF65-F5344CB8AC3E}">
        <p14:creationId xmlns:p14="http://schemas.microsoft.com/office/powerpoint/2010/main" val="348291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F55E-4C6D-42F3-94E9-D3E85D7A6945}"/>
              </a:ext>
            </a:extLst>
          </p:cNvPr>
          <p:cNvSpPr>
            <a:spLocks noGrp="1"/>
          </p:cNvSpPr>
          <p:nvPr>
            <p:ph type="title"/>
          </p:nvPr>
        </p:nvSpPr>
        <p:spPr/>
        <p:txBody>
          <a:bodyPr/>
          <a:lstStyle/>
          <a:p>
            <a:r>
              <a:rPr lang="en-US" dirty="0"/>
              <a:t>UDL Resources</a:t>
            </a:r>
          </a:p>
        </p:txBody>
      </p:sp>
      <p:sp>
        <p:nvSpPr>
          <p:cNvPr id="3" name="Content Placeholder 2">
            <a:extLst>
              <a:ext uri="{FF2B5EF4-FFF2-40B4-BE49-F238E27FC236}">
                <a16:creationId xmlns:a16="http://schemas.microsoft.com/office/drawing/2014/main" id="{E7AADC26-4C0B-4E6F-9E8A-C36B127C0061}"/>
              </a:ext>
            </a:extLst>
          </p:cNvPr>
          <p:cNvSpPr>
            <a:spLocks noGrp="1"/>
          </p:cNvSpPr>
          <p:nvPr>
            <p:ph idx="1"/>
          </p:nvPr>
        </p:nvSpPr>
        <p:spPr>
          <a:xfrm>
            <a:off x="628650" y="1825624"/>
            <a:ext cx="7886700" cy="5032375"/>
          </a:xfrm>
        </p:spPr>
        <p:txBody>
          <a:bodyPr>
            <a:normAutofit/>
          </a:bodyPr>
          <a:lstStyle/>
          <a:p>
            <a:r>
              <a:rPr lang="en-US" dirty="0"/>
              <a:t>Starting with UDL:</a:t>
            </a:r>
          </a:p>
          <a:p>
            <a:pPr lvl="1"/>
            <a:r>
              <a:rPr lang="en-US" dirty="0">
                <a:hlinkClick r:id="rId3"/>
              </a:rPr>
              <a:t>http://dsq-sds.org/article/view/4632/3946</a:t>
            </a:r>
            <a:endParaRPr lang="en-US" dirty="0"/>
          </a:p>
          <a:p>
            <a:pPr lvl="1"/>
            <a:r>
              <a:rPr lang="en-US" dirty="0">
                <a:hlinkClick r:id="rId4"/>
              </a:rPr>
              <a:t>https://quod.lib.umich.edu/u/ump/mpub9708722</a:t>
            </a:r>
            <a:endParaRPr lang="en-US" dirty="0"/>
          </a:p>
          <a:p>
            <a:r>
              <a:rPr lang="en-US" dirty="0"/>
              <a:t>UDL Examples:</a:t>
            </a:r>
          </a:p>
          <a:p>
            <a:pPr lvl="1"/>
            <a:r>
              <a:rPr lang="en-US" dirty="0">
                <a:hlinkClick r:id="rId5"/>
              </a:rPr>
              <a:t>http://udloncampus.cast.org/home</a:t>
            </a:r>
            <a:endParaRPr lang="en-US" dirty="0"/>
          </a:p>
          <a:p>
            <a:r>
              <a:rPr lang="en-US" dirty="0"/>
              <a:t>Seminal research paper about UDL:</a:t>
            </a:r>
          </a:p>
          <a:p>
            <a:pPr lvl="1"/>
            <a:r>
              <a:rPr lang="en-US" dirty="0"/>
              <a:t>Rose, D. H., &amp; Meyer, A. (2002). </a:t>
            </a:r>
            <a:r>
              <a:rPr lang="en-US" i="1" dirty="0"/>
              <a:t>Teaching Every Student in the Digital Age: Universal Design for Learning</a:t>
            </a:r>
            <a:r>
              <a:rPr lang="en-US" dirty="0"/>
              <a:t>. Association for Supervision and Curriculum Development, 1703 N.</a:t>
            </a:r>
          </a:p>
          <a:p>
            <a:r>
              <a:rPr lang="en-US" dirty="0"/>
              <a:t>TED talk about UDL:</a:t>
            </a:r>
          </a:p>
          <a:p>
            <a:pPr lvl="1"/>
            <a:r>
              <a:rPr lang="en-US" dirty="0">
                <a:hlinkClick r:id="rId6"/>
              </a:rPr>
              <a:t>https://www.youtube.com/watch?v=4eBmyttcfU4</a:t>
            </a:r>
            <a:endParaRPr lang="en-US" dirty="0"/>
          </a:p>
        </p:txBody>
      </p:sp>
    </p:spTree>
    <p:extLst>
      <p:ext uri="{BB962C8B-B14F-4D97-AF65-F5344CB8AC3E}">
        <p14:creationId xmlns:p14="http://schemas.microsoft.com/office/powerpoint/2010/main" val="390472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1736-EEE3-462E-891A-EB835B8F983A}"/>
              </a:ext>
            </a:extLst>
          </p:cNvPr>
          <p:cNvSpPr>
            <a:spLocks noGrp="1"/>
          </p:cNvSpPr>
          <p:nvPr>
            <p:ph type="title"/>
          </p:nvPr>
        </p:nvSpPr>
        <p:spPr/>
        <p:txBody>
          <a:bodyPr>
            <a:noAutofit/>
          </a:bodyPr>
          <a:lstStyle/>
          <a:p>
            <a:r>
              <a:rPr lang="en-US" dirty="0"/>
              <a:t>Supporting Students with ADHD</a:t>
            </a:r>
            <a:r>
              <a:rPr lang="en-US" baseline="30000" dirty="0"/>
              <a:t>1</a:t>
            </a:r>
            <a:r>
              <a:rPr lang="en-US" dirty="0"/>
              <a:t> </a:t>
            </a:r>
          </a:p>
        </p:txBody>
      </p:sp>
      <p:sp>
        <p:nvSpPr>
          <p:cNvPr id="4" name="Content Placeholder 3">
            <a:extLst>
              <a:ext uri="{FF2B5EF4-FFF2-40B4-BE49-F238E27FC236}">
                <a16:creationId xmlns:a16="http://schemas.microsoft.com/office/drawing/2014/main" id="{0CD7D1B8-569F-41ED-B117-9A8102E3C238}"/>
              </a:ext>
            </a:extLst>
          </p:cNvPr>
          <p:cNvSpPr>
            <a:spLocks noGrp="1"/>
          </p:cNvSpPr>
          <p:nvPr>
            <p:ph idx="1"/>
          </p:nvPr>
        </p:nvSpPr>
        <p:spPr>
          <a:xfrm>
            <a:off x="628650" y="1825624"/>
            <a:ext cx="8026252" cy="4617705"/>
          </a:xfrm>
        </p:spPr>
        <p:txBody>
          <a:bodyPr>
            <a:normAutofit/>
          </a:bodyPr>
          <a:lstStyle/>
          <a:p>
            <a:r>
              <a:rPr lang="en-US" dirty="0"/>
              <a:t>Worked with a health sciences major who wanted to share her experiences as a student with ADHD in introductory physics courses</a:t>
            </a:r>
          </a:p>
          <a:p>
            <a:r>
              <a:rPr lang="en-US" dirty="0"/>
              <a:t>Things she wants physics instructors to know:</a:t>
            </a:r>
          </a:p>
          <a:p>
            <a:pPr lvl="1"/>
            <a:r>
              <a:rPr lang="en-US" dirty="0"/>
              <a:t>Instructors should initiate open dialogue about students’ needs, abilities, and interests </a:t>
            </a:r>
          </a:p>
          <a:p>
            <a:pPr lvl="1"/>
            <a:r>
              <a:rPr lang="en-US" dirty="0"/>
              <a:t>Scaffold the course content to help students stay on track</a:t>
            </a:r>
          </a:p>
          <a:p>
            <a:pPr lvl="1"/>
            <a:r>
              <a:rPr lang="en-US" dirty="0"/>
              <a:t>Provide course resources in multiple formats to allow for options in how and when students learn content</a:t>
            </a:r>
          </a:p>
          <a:p>
            <a:pPr lvl="1"/>
            <a:r>
              <a:rPr lang="en-US" dirty="0"/>
              <a:t>Demonstrate understanding that accommodations promote equity in the class</a:t>
            </a:r>
          </a:p>
        </p:txBody>
      </p:sp>
      <p:sp>
        <p:nvSpPr>
          <p:cNvPr id="5" name="TextBox 4">
            <a:extLst>
              <a:ext uri="{FF2B5EF4-FFF2-40B4-BE49-F238E27FC236}">
                <a16:creationId xmlns:a16="http://schemas.microsoft.com/office/drawing/2014/main" id="{EFD0B01C-18D4-4F74-AF0A-665AB68AEDDE}"/>
              </a:ext>
            </a:extLst>
          </p:cNvPr>
          <p:cNvSpPr txBox="1"/>
          <p:nvPr/>
        </p:nvSpPr>
        <p:spPr>
          <a:xfrm>
            <a:off x="0" y="6488668"/>
            <a:ext cx="6312818" cy="369332"/>
          </a:xfrm>
          <a:prstGeom prst="rect">
            <a:avLst/>
          </a:prstGeom>
          <a:noFill/>
        </p:spPr>
        <p:txBody>
          <a:bodyPr wrap="none" rtlCol="0">
            <a:spAutoFit/>
          </a:bodyPr>
          <a:lstStyle/>
          <a:p>
            <a:r>
              <a:rPr lang="en-US" baseline="30000" dirty="0"/>
              <a:t>1</a:t>
            </a:r>
            <a:r>
              <a:rPr lang="en-US" dirty="0"/>
              <a:t> Bustamante, Scanlon, &amp; </a:t>
            </a:r>
            <a:r>
              <a:rPr lang="en-US" dirty="0" err="1"/>
              <a:t>Chini</a:t>
            </a:r>
            <a:r>
              <a:rPr lang="en-US" dirty="0"/>
              <a:t>, </a:t>
            </a:r>
            <a:r>
              <a:rPr lang="en-US" dirty="0">
                <a:hlinkClick r:id="rId2"/>
              </a:rPr>
              <a:t>https://arxiv.org/abs/1907.12448</a:t>
            </a:r>
            <a:r>
              <a:rPr lang="en-US" dirty="0"/>
              <a:t> </a:t>
            </a:r>
          </a:p>
        </p:txBody>
      </p:sp>
    </p:spTree>
    <p:extLst>
      <p:ext uri="{BB962C8B-B14F-4D97-AF65-F5344CB8AC3E}">
        <p14:creationId xmlns:p14="http://schemas.microsoft.com/office/powerpoint/2010/main" val="33896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308A-68F7-4724-B5BE-21CC279B642A}"/>
              </a:ext>
            </a:extLst>
          </p:cNvPr>
          <p:cNvSpPr>
            <a:spLocks noGrp="1"/>
          </p:cNvSpPr>
          <p:nvPr>
            <p:ph type="title"/>
          </p:nvPr>
        </p:nvSpPr>
        <p:spPr>
          <a:xfrm>
            <a:off x="628650" y="347705"/>
            <a:ext cx="7886700" cy="875143"/>
          </a:xfrm>
        </p:spPr>
        <p:txBody>
          <a:bodyPr/>
          <a:lstStyle/>
          <a:p>
            <a:r>
              <a:rPr lang="en-US" dirty="0"/>
              <a:t>Inclusive Teaching Strategies</a:t>
            </a:r>
          </a:p>
        </p:txBody>
      </p:sp>
      <p:sp>
        <p:nvSpPr>
          <p:cNvPr id="3" name="Content Placeholder 2">
            <a:extLst>
              <a:ext uri="{FF2B5EF4-FFF2-40B4-BE49-F238E27FC236}">
                <a16:creationId xmlns:a16="http://schemas.microsoft.com/office/drawing/2014/main" id="{ACF30F8E-2587-4241-8D6A-F19CA14528FE}"/>
              </a:ext>
            </a:extLst>
          </p:cNvPr>
          <p:cNvSpPr>
            <a:spLocks noGrp="1"/>
          </p:cNvSpPr>
          <p:nvPr>
            <p:ph idx="1"/>
          </p:nvPr>
        </p:nvSpPr>
        <p:spPr>
          <a:xfrm>
            <a:off x="628650" y="1116420"/>
            <a:ext cx="7886700" cy="5741580"/>
          </a:xfrm>
        </p:spPr>
        <p:txBody>
          <a:bodyPr>
            <a:normAutofit fontScale="92500" lnSpcReduction="10000"/>
          </a:bodyPr>
          <a:lstStyle/>
          <a:p>
            <a:r>
              <a:rPr lang="en-US" dirty="0"/>
              <a:t>Multiple means of engagement</a:t>
            </a:r>
          </a:p>
          <a:p>
            <a:pPr lvl="1"/>
            <a:r>
              <a:rPr lang="en-US" dirty="0"/>
              <a:t>Choose activities that optimize the relevance of curriculum to students’ lives</a:t>
            </a:r>
          </a:p>
          <a:p>
            <a:pPr lvl="1"/>
            <a:r>
              <a:rPr lang="en-US" dirty="0"/>
              <a:t>Provide and encourage mastery-oriented feedback</a:t>
            </a:r>
          </a:p>
          <a:p>
            <a:pPr lvl="1"/>
            <a:r>
              <a:rPr lang="en-US" dirty="0"/>
              <a:t>Provide models and feedback for managing frustration</a:t>
            </a:r>
          </a:p>
          <a:p>
            <a:r>
              <a:rPr lang="en-US" dirty="0"/>
              <a:t>Multiple means of representation</a:t>
            </a:r>
          </a:p>
          <a:p>
            <a:pPr lvl="1"/>
            <a:r>
              <a:rPr lang="en-US" dirty="0"/>
              <a:t>Provide digital copies of course materials</a:t>
            </a:r>
          </a:p>
          <a:p>
            <a:pPr lvl="1"/>
            <a:r>
              <a:rPr lang="en-US" dirty="0"/>
              <a:t>Define vocabulary or symbols</a:t>
            </a:r>
          </a:p>
          <a:p>
            <a:pPr lvl="1"/>
            <a:r>
              <a:rPr lang="en-US" dirty="0"/>
              <a:t>Remind students of previously covered concepts or equations or referring to previous activities</a:t>
            </a:r>
          </a:p>
          <a:p>
            <a:r>
              <a:rPr lang="en-US" dirty="0"/>
              <a:t>Multiple means of action and expression</a:t>
            </a:r>
          </a:p>
          <a:p>
            <a:pPr lvl="1"/>
            <a:r>
              <a:rPr lang="en-US" dirty="0"/>
              <a:t>Allow students to respond to questions in formats other than writing</a:t>
            </a:r>
          </a:p>
          <a:p>
            <a:pPr lvl="1"/>
            <a:r>
              <a:rPr lang="en-US" dirty="0"/>
              <a:t>Request students to show their understanding in a myriad of media such as text, speech, etc.</a:t>
            </a:r>
          </a:p>
          <a:p>
            <a:pPr lvl="1"/>
            <a:r>
              <a:rPr lang="en-US" dirty="0"/>
              <a:t>Provide templates for data collection and organization of information</a:t>
            </a:r>
          </a:p>
        </p:txBody>
      </p:sp>
    </p:spTree>
    <p:extLst>
      <p:ext uri="{BB962C8B-B14F-4D97-AF65-F5344CB8AC3E}">
        <p14:creationId xmlns:p14="http://schemas.microsoft.com/office/powerpoint/2010/main" val="326484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D635-92F6-41EB-BAE9-FA35ABA2CEFD}"/>
              </a:ext>
            </a:extLst>
          </p:cNvPr>
          <p:cNvSpPr>
            <a:spLocks noGrp="1"/>
          </p:cNvSpPr>
          <p:nvPr>
            <p:ph type="title"/>
          </p:nvPr>
        </p:nvSpPr>
        <p:spPr>
          <a:xfrm>
            <a:off x="623888" y="1709739"/>
            <a:ext cx="7886700" cy="2852737"/>
          </a:xfrm>
        </p:spPr>
        <p:txBody>
          <a:bodyPr>
            <a:normAutofit/>
          </a:bodyPr>
          <a:lstStyle/>
          <a:p>
            <a:r>
              <a:rPr lang="en-US" dirty="0"/>
              <a:t>Supporting people with disabilities in the workforce</a:t>
            </a:r>
            <a:endParaRPr lang="en-US" baseline="30000" dirty="0"/>
          </a:p>
        </p:txBody>
      </p:sp>
      <p:sp>
        <p:nvSpPr>
          <p:cNvPr id="3" name="Text Placeholder 2">
            <a:extLst>
              <a:ext uri="{FF2B5EF4-FFF2-40B4-BE49-F238E27FC236}">
                <a16:creationId xmlns:a16="http://schemas.microsoft.com/office/drawing/2014/main" id="{8EE8409C-21CB-46AD-968E-5F25557E7ED9}"/>
              </a:ext>
            </a:extLst>
          </p:cNvPr>
          <p:cNvSpPr>
            <a:spLocks noGrp="1"/>
          </p:cNvSpPr>
          <p:nvPr>
            <p:ph type="body" idx="1"/>
          </p:nvPr>
        </p:nvSpPr>
        <p:spPr>
          <a:xfrm>
            <a:off x="623888" y="4922874"/>
            <a:ext cx="7886700" cy="1166777"/>
          </a:xfrm>
        </p:spPr>
        <p:txBody>
          <a:bodyPr/>
          <a:lstStyle/>
          <a:p>
            <a:r>
              <a:rPr lang="en-US" dirty="0"/>
              <a:t>Attitudes and Beliefs of Practicing Physicists</a:t>
            </a:r>
          </a:p>
        </p:txBody>
      </p:sp>
    </p:spTree>
    <p:extLst>
      <p:ext uri="{BB962C8B-B14F-4D97-AF65-F5344CB8AC3E}">
        <p14:creationId xmlns:p14="http://schemas.microsoft.com/office/powerpoint/2010/main" val="80568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03EC-00F9-4CAB-A41E-857D95441E94}"/>
              </a:ext>
            </a:extLst>
          </p:cNvPr>
          <p:cNvSpPr>
            <a:spLocks noGrp="1"/>
          </p:cNvSpPr>
          <p:nvPr>
            <p:ph type="title"/>
          </p:nvPr>
        </p:nvSpPr>
        <p:spPr/>
        <p:txBody>
          <a:bodyPr>
            <a:normAutofit/>
          </a:bodyPr>
          <a:lstStyle/>
          <a:p>
            <a:r>
              <a:rPr lang="en-US" dirty="0"/>
              <a:t>Guiding Questions</a:t>
            </a:r>
          </a:p>
        </p:txBody>
      </p:sp>
      <p:sp>
        <p:nvSpPr>
          <p:cNvPr id="3" name="Content Placeholder 2">
            <a:extLst>
              <a:ext uri="{FF2B5EF4-FFF2-40B4-BE49-F238E27FC236}">
                <a16:creationId xmlns:a16="http://schemas.microsoft.com/office/drawing/2014/main" id="{AC513B37-6FE1-46E9-8E59-929A4A3553D9}"/>
              </a:ext>
            </a:extLst>
          </p:cNvPr>
          <p:cNvSpPr>
            <a:spLocks noGrp="1"/>
          </p:cNvSpPr>
          <p:nvPr>
            <p:ph idx="1"/>
          </p:nvPr>
        </p:nvSpPr>
        <p:spPr/>
        <p:txBody>
          <a:bodyPr/>
          <a:lstStyle/>
          <a:p>
            <a:r>
              <a:rPr lang="en-US" dirty="0"/>
              <a:t>What assumptions do physicists hold that limit possibilities for participation by the widest range of individuals?</a:t>
            </a:r>
          </a:p>
          <a:p>
            <a:endParaRPr lang="en-US" dirty="0"/>
          </a:p>
          <a:p>
            <a:r>
              <a:rPr lang="en-US" dirty="0"/>
              <a:t>What does a physicist have to be able to do?</a:t>
            </a:r>
          </a:p>
          <a:p>
            <a:endParaRPr lang="en-US" dirty="0"/>
          </a:p>
          <a:p>
            <a:r>
              <a:rPr lang="en-US" dirty="0"/>
              <a:t>What do physics mentors know and believe about disability/impairment?</a:t>
            </a:r>
          </a:p>
        </p:txBody>
      </p:sp>
      <p:sp>
        <p:nvSpPr>
          <p:cNvPr id="4" name="Rectangle: Rounded Corners 3">
            <a:extLst>
              <a:ext uri="{FF2B5EF4-FFF2-40B4-BE49-F238E27FC236}">
                <a16:creationId xmlns:a16="http://schemas.microsoft.com/office/drawing/2014/main" id="{1556D4B5-591C-4F9B-BA3A-40BA7AD2806A}"/>
              </a:ext>
              <a:ext uri="{C183D7F6-B498-43B3-948B-1728B52AA6E4}">
                <adec:decorative xmlns:adec="http://schemas.microsoft.com/office/drawing/2017/decorative" val="1"/>
              </a:ext>
            </a:extLst>
          </p:cNvPr>
          <p:cNvSpPr/>
          <p:nvPr/>
        </p:nvSpPr>
        <p:spPr>
          <a:xfrm>
            <a:off x="520995" y="4476307"/>
            <a:ext cx="7783033" cy="1095153"/>
          </a:xfrm>
          <a:prstGeom prst="roundRect">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25FC-044C-40FA-8551-3A55C39D620C}"/>
              </a:ext>
            </a:extLst>
          </p:cNvPr>
          <p:cNvSpPr>
            <a:spLocks noGrp="1"/>
          </p:cNvSpPr>
          <p:nvPr>
            <p:ph type="title"/>
          </p:nvPr>
        </p:nvSpPr>
        <p:spPr>
          <a:xfrm>
            <a:off x="628650" y="432770"/>
            <a:ext cx="7886700" cy="875143"/>
          </a:xfrm>
        </p:spPr>
        <p:txBody>
          <a:bodyPr/>
          <a:lstStyle/>
          <a:p>
            <a:r>
              <a:rPr lang="en-US" dirty="0"/>
              <a:t>Our Study</a:t>
            </a:r>
          </a:p>
        </p:txBody>
      </p:sp>
      <p:sp>
        <p:nvSpPr>
          <p:cNvPr id="3" name="Content Placeholder 2">
            <a:extLst>
              <a:ext uri="{FF2B5EF4-FFF2-40B4-BE49-F238E27FC236}">
                <a16:creationId xmlns:a16="http://schemas.microsoft.com/office/drawing/2014/main" id="{8A5E0500-17E3-400E-A7AD-141F96847F1B}"/>
              </a:ext>
            </a:extLst>
          </p:cNvPr>
          <p:cNvSpPr>
            <a:spLocks noGrp="1"/>
          </p:cNvSpPr>
          <p:nvPr>
            <p:ph idx="1"/>
          </p:nvPr>
        </p:nvSpPr>
        <p:spPr>
          <a:xfrm>
            <a:off x="628650" y="1286540"/>
            <a:ext cx="7886700" cy="5571459"/>
          </a:xfrm>
        </p:spPr>
        <p:txBody>
          <a:bodyPr>
            <a:normAutofit/>
          </a:bodyPr>
          <a:lstStyle/>
          <a:p>
            <a:r>
              <a:rPr lang="en-US" dirty="0"/>
              <a:t>Investigating practicing physicists’:</a:t>
            </a:r>
          </a:p>
          <a:p>
            <a:pPr lvl="1"/>
            <a:r>
              <a:rPr lang="en-US" dirty="0"/>
              <a:t>Knowledge about disability diagnoses</a:t>
            </a:r>
          </a:p>
          <a:p>
            <a:pPr lvl="1"/>
            <a:r>
              <a:rPr lang="en-US" dirty="0"/>
              <a:t>Beliefs about the viability of physics careers for people with a range of disabilities</a:t>
            </a:r>
          </a:p>
          <a:p>
            <a:endParaRPr lang="en-US" sz="1600" dirty="0"/>
          </a:p>
          <a:p>
            <a:r>
              <a:rPr lang="en-US" dirty="0"/>
              <a:t>208 participants completed the survey </a:t>
            </a:r>
          </a:p>
          <a:p>
            <a:pPr lvl="1"/>
            <a:r>
              <a:rPr lang="en-US" dirty="0"/>
              <a:t>Recruited through APS meetings and physics listservs</a:t>
            </a:r>
          </a:p>
          <a:p>
            <a:endParaRPr lang="en-US" sz="1600" dirty="0"/>
          </a:p>
          <a:p>
            <a:r>
              <a:rPr lang="en-US" dirty="0"/>
              <a:t>Participants include:</a:t>
            </a:r>
          </a:p>
          <a:p>
            <a:pPr lvl="1"/>
            <a:r>
              <a:rPr lang="en-US" dirty="0"/>
              <a:t>Faculty (28%), students (50%) and others (22%) including industry, government worker, and high school teachers</a:t>
            </a:r>
          </a:p>
          <a:p>
            <a:pPr lvl="1"/>
            <a:r>
              <a:rPr lang="en-US" dirty="0"/>
              <a:t>People with disabilities (22%), who taught students with disabilities (51%), and who have a family/friend with a disability (47%)</a:t>
            </a:r>
          </a:p>
        </p:txBody>
      </p:sp>
    </p:spTree>
    <p:extLst>
      <p:ext uri="{BB962C8B-B14F-4D97-AF65-F5344CB8AC3E}">
        <p14:creationId xmlns:p14="http://schemas.microsoft.com/office/powerpoint/2010/main" val="423494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0148-BC28-463A-BCE3-055F5DB788A7}"/>
              </a:ext>
            </a:extLst>
          </p:cNvPr>
          <p:cNvSpPr>
            <a:spLocks noGrp="1"/>
          </p:cNvSpPr>
          <p:nvPr>
            <p:ph type="title"/>
          </p:nvPr>
        </p:nvSpPr>
        <p:spPr>
          <a:xfrm>
            <a:off x="446566" y="439555"/>
            <a:ext cx="8697433" cy="1325563"/>
          </a:xfrm>
        </p:spPr>
        <p:txBody>
          <a:bodyPr>
            <a:normAutofit/>
          </a:bodyPr>
          <a:lstStyle/>
          <a:p>
            <a:r>
              <a:rPr lang="en-US" b="1" dirty="0"/>
              <a:t>Physicists’ Knowledge about Disability</a:t>
            </a:r>
          </a:p>
        </p:txBody>
      </p:sp>
      <p:sp>
        <p:nvSpPr>
          <p:cNvPr id="11" name="Content Placeholder 3">
            <a:extLst>
              <a:ext uri="{FF2B5EF4-FFF2-40B4-BE49-F238E27FC236}">
                <a16:creationId xmlns:a16="http://schemas.microsoft.com/office/drawing/2014/main" id="{BF745D5E-84FA-41FB-AD95-B00B67946C00}"/>
              </a:ext>
            </a:extLst>
          </p:cNvPr>
          <p:cNvSpPr txBox="1">
            <a:spLocks/>
          </p:cNvSpPr>
          <p:nvPr/>
        </p:nvSpPr>
        <p:spPr>
          <a:xfrm>
            <a:off x="189185" y="1861080"/>
            <a:ext cx="8828690" cy="4996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Place diagnoses into appropriate category of impairment</a:t>
            </a:r>
          </a:p>
          <a:p>
            <a:pPr lvl="1"/>
            <a:r>
              <a:rPr lang="en-US" dirty="0"/>
              <a:t>Hearing</a:t>
            </a:r>
          </a:p>
          <a:p>
            <a:pPr lvl="1"/>
            <a:r>
              <a:rPr lang="en-US" dirty="0"/>
              <a:t>Visual</a:t>
            </a:r>
          </a:p>
          <a:p>
            <a:pPr lvl="1"/>
            <a:r>
              <a:rPr lang="en-US" dirty="0"/>
              <a:t>Learning/Reading</a:t>
            </a:r>
          </a:p>
          <a:p>
            <a:pPr lvl="1"/>
            <a:r>
              <a:rPr lang="en-US" dirty="0"/>
              <a:t>Cognitive</a:t>
            </a:r>
          </a:p>
          <a:p>
            <a:pPr lvl="1"/>
            <a:endParaRPr lang="en-US" dirty="0"/>
          </a:p>
          <a:p>
            <a:r>
              <a:rPr lang="en-US" dirty="0"/>
              <a:t>Which category of impairment do the following diagnoses belong in?</a:t>
            </a:r>
          </a:p>
          <a:p>
            <a:pPr lvl="1"/>
            <a:r>
              <a:rPr lang="en-US" dirty="0"/>
              <a:t>Color blindness</a:t>
            </a:r>
          </a:p>
          <a:p>
            <a:pPr lvl="1"/>
            <a:r>
              <a:rPr lang="en-US" dirty="0"/>
              <a:t>Attention deficit/hyperactivity disorder (ADHD)</a:t>
            </a:r>
          </a:p>
          <a:p>
            <a:pPr lvl="1"/>
            <a:r>
              <a:rPr lang="en-US" dirty="0"/>
              <a:t>Depression</a:t>
            </a:r>
          </a:p>
          <a:p>
            <a:pPr lvl="1"/>
            <a:r>
              <a:rPr lang="en-US" dirty="0"/>
              <a:t>Migraines</a:t>
            </a:r>
          </a:p>
        </p:txBody>
      </p:sp>
      <p:sp>
        <p:nvSpPr>
          <p:cNvPr id="12" name="Content Placeholder 4">
            <a:extLst>
              <a:ext uri="{FF2B5EF4-FFF2-40B4-BE49-F238E27FC236}">
                <a16:creationId xmlns:a16="http://schemas.microsoft.com/office/drawing/2014/main" id="{0FBA184A-8E20-42BE-91C1-A0D97F25B3CB}"/>
              </a:ext>
            </a:extLst>
          </p:cNvPr>
          <p:cNvSpPr txBox="1">
            <a:spLocks/>
          </p:cNvSpPr>
          <p:nvPr/>
        </p:nvSpPr>
        <p:spPr>
          <a:xfrm>
            <a:off x="4250779" y="2295597"/>
            <a:ext cx="4136478" cy="183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Health</a:t>
            </a:r>
          </a:p>
          <a:p>
            <a:pPr lvl="1"/>
            <a:r>
              <a:rPr lang="en-US" dirty="0"/>
              <a:t>Physical</a:t>
            </a:r>
          </a:p>
          <a:p>
            <a:pPr lvl="1"/>
            <a:r>
              <a:rPr lang="en-US" dirty="0"/>
              <a:t>Mobility</a:t>
            </a:r>
          </a:p>
          <a:p>
            <a:pPr lvl="1"/>
            <a:r>
              <a:rPr lang="en-US" dirty="0"/>
              <a:t>Emotional/Mental Health</a:t>
            </a:r>
          </a:p>
        </p:txBody>
      </p:sp>
    </p:spTree>
    <p:extLst>
      <p:ext uri="{BB962C8B-B14F-4D97-AF65-F5344CB8AC3E}">
        <p14:creationId xmlns:p14="http://schemas.microsoft.com/office/powerpoint/2010/main" val="148063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D74E-18E2-4100-89D9-25BC1AE8119E}"/>
              </a:ext>
            </a:extLst>
          </p:cNvPr>
          <p:cNvSpPr>
            <a:spLocks noGrp="1"/>
          </p:cNvSpPr>
          <p:nvPr>
            <p:ph type="title"/>
          </p:nvPr>
        </p:nvSpPr>
        <p:spPr/>
        <p:txBody>
          <a:bodyPr/>
          <a:lstStyle/>
          <a:p>
            <a:r>
              <a:rPr lang="en-US" dirty="0"/>
              <a:t>Poll: Who is here with us today?</a:t>
            </a:r>
          </a:p>
        </p:txBody>
      </p:sp>
      <p:sp>
        <p:nvSpPr>
          <p:cNvPr id="3" name="Content Placeholder 2">
            <a:extLst>
              <a:ext uri="{FF2B5EF4-FFF2-40B4-BE49-F238E27FC236}">
                <a16:creationId xmlns:a16="http://schemas.microsoft.com/office/drawing/2014/main" id="{137A9639-289B-45F0-A976-DFA5245C41C7}"/>
              </a:ext>
            </a:extLst>
          </p:cNvPr>
          <p:cNvSpPr>
            <a:spLocks noGrp="1"/>
          </p:cNvSpPr>
          <p:nvPr>
            <p:ph idx="1"/>
          </p:nvPr>
        </p:nvSpPr>
        <p:spPr>
          <a:xfrm>
            <a:off x="357355" y="1825625"/>
            <a:ext cx="8681545" cy="4351338"/>
          </a:xfrm>
        </p:spPr>
        <p:txBody>
          <a:bodyPr>
            <a:normAutofit/>
          </a:bodyPr>
          <a:lstStyle/>
          <a:p>
            <a:r>
              <a:rPr lang="en-US" dirty="0"/>
              <a:t>Indicate your role/position using Zoom poll:</a:t>
            </a:r>
          </a:p>
          <a:p>
            <a:pPr lvl="1"/>
            <a:r>
              <a:rPr lang="en-US" dirty="0"/>
              <a:t>Student</a:t>
            </a:r>
          </a:p>
          <a:p>
            <a:pPr lvl="1"/>
            <a:r>
              <a:rPr lang="en-US" dirty="0"/>
              <a:t>Person with mainly teaching responsibilities</a:t>
            </a:r>
          </a:p>
          <a:p>
            <a:pPr lvl="1"/>
            <a:r>
              <a:rPr lang="en-US" dirty="0"/>
              <a:t>Person with mainly research responsibilities</a:t>
            </a:r>
          </a:p>
          <a:p>
            <a:pPr lvl="1"/>
            <a:r>
              <a:rPr lang="en-US" dirty="0"/>
              <a:t>Person with a mixture of teaching and research responsibilities</a:t>
            </a:r>
          </a:p>
          <a:p>
            <a:pPr lvl="1"/>
            <a:r>
              <a:rPr lang="en-US" dirty="0"/>
              <a:t>Staff member</a:t>
            </a:r>
          </a:p>
        </p:txBody>
      </p:sp>
    </p:spTree>
    <p:extLst>
      <p:ext uri="{BB962C8B-B14F-4D97-AF65-F5344CB8AC3E}">
        <p14:creationId xmlns:p14="http://schemas.microsoft.com/office/powerpoint/2010/main" val="115199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0148-BC28-463A-BCE3-055F5DB788A7}"/>
              </a:ext>
            </a:extLst>
          </p:cNvPr>
          <p:cNvSpPr>
            <a:spLocks noGrp="1"/>
          </p:cNvSpPr>
          <p:nvPr>
            <p:ph type="title"/>
          </p:nvPr>
        </p:nvSpPr>
        <p:spPr>
          <a:xfrm>
            <a:off x="446566" y="439555"/>
            <a:ext cx="8697433" cy="1325563"/>
          </a:xfrm>
        </p:spPr>
        <p:txBody>
          <a:bodyPr>
            <a:normAutofit/>
          </a:bodyPr>
          <a:lstStyle/>
          <a:p>
            <a:r>
              <a:rPr lang="en-US" b="1" dirty="0"/>
              <a:t>Physicists’ Knowledge about Disability</a:t>
            </a:r>
          </a:p>
        </p:txBody>
      </p:sp>
      <p:sp>
        <p:nvSpPr>
          <p:cNvPr id="4" name="Content Placeholder 3">
            <a:extLst>
              <a:ext uri="{FF2B5EF4-FFF2-40B4-BE49-F238E27FC236}">
                <a16:creationId xmlns:a16="http://schemas.microsoft.com/office/drawing/2014/main" id="{FFFC9DE6-CAC3-4BC7-9C12-AFFDD3276321}"/>
              </a:ext>
            </a:extLst>
          </p:cNvPr>
          <p:cNvSpPr>
            <a:spLocks noGrp="1"/>
          </p:cNvSpPr>
          <p:nvPr>
            <p:ph sz="half" idx="1"/>
          </p:nvPr>
        </p:nvSpPr>
        <p:spPr>
          <a:xfrm>
            <a:off x="446566" y="2846719"/>
            <a:ext cx="4068284" cy="1711841"/>
          </a:xfrm>
        </p:spPr>
        <p:txBody>
          <a:bodyPr>
            <a:normAutofit/>
          </a:bodyPr>
          <a:lstStyle/>
          <a:p>
            <a:r>
              <a:rPr lang="en-US" dirty="0"/>
              <a:t>Commonly Correct:</a:t>
            </a:r>
          </a:p>
          <a:p>
            <a:pPr lvl="1"/>
            <a:r>
              <a:rPr lang="en-US" dirty="0"/>
              <a:t>Hearing</a:t>
            </a:r>
          </a:p>
          <a:p>
            <a:pPr lvl="1"/>
            <a:r>
              <a:rPr lang="en-US" dirty="0"/>
              <a:t>Visual</a:t>
            </a:r>
          </a:p>
          <a:p>
            <a:pPr lvl="1"/>
            <a:r>
              <a:rPr lang="en-US" dirty="0"/>
              <a:t>Emotional/Mental Health</a:t>
            </a:r>
          </a:p>
        </p:txBody>
      </p:sp>
      <p:sp>
        <p:nvSpPr>
          <p:cNvPr id="5" name="Content Placeholder 4">
            <a:extLst>
              <a:ext uri="{FF2B5EF4-FFF2-40B4-BE49-F238E27FC236}">
                <a16:creationId xmlns:a16="http://schemas.microsoft.com/office/drawing/2014/main" id="{2C763EC9-A769-4735-84F4-9C938FFB1D3F}"/>
              </a:ext>
            </a:extLst>
          </p:cNvPr>
          <p:cNvSpPr>
            <a:spLocks noGrp="1"/>
          </p:cNvSpPr>
          <p:nvPr>
            <p:ph sz="half" idx="2"/>
          </p:nvPr>
        </p:nvSpPr>
        <p:spPr>
          <a:xfrm>
            <a:off x="4629150" y="2846718"/>
            <a:ext cx="3886200" cy="2477008"/>
          </a:xfrm>
        </p:spPr>
        <p:txBody>
          <a:bodyPr/>
          <a:lstStyle/>
          <a:p>
            <a:r>
              <a:rPr lang="en-US" dirty="0"/>
              <a:t>Commonly Incorrect:</a:t>
            </a:r>
          </a:p>
          <a:p>
            <a:pPr lvl="1"/>
            <a:r>
              <a:rPr lang="en-US" dirty="0"/>
              <a:t>Learning/Reading</a:t>
            </a:r>
          </a:p>
          <a:p>
            <a:pPr lvl="1"/>
            <a:r>
              <a:rPr lang="en-US" dirty="0"/>
              <a:t>Cognitive</a:t>
            </a:r>
          </a:p>
          <a:p>
            <a:pPr lvl="1"/>
            <a:r>
              <a:rPr lang="en-US" dirty="0"/>
              <a:t>Health</a:t>
            </a:r>
          </a:p>
          <a:p>
            <a:pPr lvl="1"/>
            <a:r>
              <a:rPr lang="en-US" dirty="0"/>
              <a:t>Physical</a:t>
            </a:r>
          </a:p>
          <a:p>
            <a:pPr lvl="1"/>
            <a:r>
              <a:rPr lang="en-US" dirty="0"/>
              <a:t>Mobility</a:t>
            </a:r>
          </a:p>
        </p:txBody>
      </p:sp>
      <p:sp>
        <p:nvSpPr>
          <p:cNvPr id="7" name="Content Placeholder 3">
            <a:extLst>
              <a:ext uri="{FF2B5EF4-FFF2-40B4-BE49-F238E27FC236}">
                <a16:creationId xmlns:a16="http://schemas.microsoft.com/office/drawing/2014/main" id="{55CA2C7C-BFB3-48D8-B7C3-E4E9BD82B6CC}"/>
              </a:ext>
            </a:extLst>
          </p:cNvPr>
          <p:cNvSpPr txBox="1">
            <a:spLocks/>
          </p:cNvSpPr>
          <p:nvPr/>
        </p:nvSpPr>
        <p:spPr>
          <a:xfrm>
            <a:off x="189185" y="1861080"/>
            <a:ext cx="8828690" cy="985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Place diagnoses into appropriate category of impairment</a:t>
            </a:r>
          </a:p>
          <a:p>
            <a:endParaRPr lang="en-US" dirty="0"/>
          </a:p>
        </p:txBody>
      </p:sp>
    </p:spTree>
    <p:extLst>
      <p:ext uri="{BB962C8B-B14F-4D97-AF65-F5344CB8AC3E}">
        <p14:creationId xmlns:p14="http://schemas.microsoft.com/office/powerpoint/2010/main" val="5044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B846-BB8D-4332-8545-52A8FA1AFDFC}"/>
              </a:ext>
            </a:extLst>
          </p:cNvPr>
          <p:cNvSpPr>
            <a:spLocks noGrp="1"/>
          </p:cNvSpPr>
          <p:nvPr>
            <p:ph type="title"/>
          </p:nvPr>
        </p:nvSpPr>
        <p:spPr>
          <a:xfrm>
            <a:off x="0" y="815546"/>
            <a:ext cx="9144000" cy="875143"/>
          </a:xfrm>
        </p:spPr>
        <p:txBody>
          <a:bodyPr>
            <a:normAutofit fontScale="90000"/>
          </a:bodyPr>
          <a:lstStyle/>
          <a:p>
            <a:r>
              <a:rPr lang="en-US" dirty="0"/>
              <a:t>Beliefs about the Viability of Physics Careers </a:t>
            </a:r>
          </a:p>
        </p:txBody>
      </p:sp>
      <p:sp>
        <p:nvSpPr>
          <p:cNvPr id="3" name="Content Placeholder 2">
            <a:extLst>
              <a:ext uri="{FF2B5EF4-FFF2-40B4-BE49-F238E27FC236}">
                <a16:creationId xmlns:a16="http://schemas.microsoft.com/office/drawing/2014/main" id="{B1FF0A0A-60AB-4299-B9BA-DEB7DA660F77}"/>
              </a:ext>
            </a:extLst>
          </p:cNvPr>
          <p:cNvSpPr>
            <a:spLocks noGrp="1"/>
          </p:cNvSpPr>
          <p:nvPr>
            <p:ph idx="1"/>
          </p:nvPr>
        </p:nvSpPr>
        <p:spPr>
          <a:xfrm>
            <a:off x="628650" y="1825624"/>
            <a:ext cx="7886700" cy="5032375"/>
          </a:xfrm>
        </p:spPr>
        <p:txBody>
          <a:bodyPr>
            <a:normAutofit/>
          </a:bodyPr>
          <a:lstStyle/>
          <a:p>
            <a:r>
              <a:rPr lang="en-US" dirty="0"/>
              <a:t>Participants identified physics careers that are viable for people with different types of impairments</a:t>
            </a:r>
          </a:p>
          <a:p>
            <a:endParaRPr lang="en-US" dirty="0"/>
          </a:p>
          <a:p>
            <a:r>
              <a:rPr lang="en-US" dirty="0"/>
              <a:t>Viable career responses varied by impairment:</a:t>
            </a:r>
          </a:p>
          <a:p>
            <a:pPr lvl="1"/>
            <a:r>
              <a:rPr lang="en-US" dirty="0"/>
              <a:t>Cognitive impairments had the lowest number of viable career responses</a:t>
            </a:r>
          </a:p>
          <a:p>
            <a:pPr lvl="1"/>
            <a:r>
              <a:rPr lang="en-US" dirty="0"/>
              <a:t>Physics professor was less commonly rated as viable for cognitive and emotional/mental health impairments</a:t>
            </a:r>
          </a:p>
          <a:p>
            <a:pPr lvl="1"/>
            <a:r>
              <a:rPr lang="en-US" dirty="0"/>
              <a:t>Theoretical researcher was less commonly rated as viable for learning/reading, cognitive, and emotional/mental health impairments</a:t>
            </a:r>
          </a:p>
        </p:txBody>
      </p:sp>
    </p:spTree>
    <p:extLst>
      <p:ext uri="{BB962C8B-B14F-4D97-AF65-F5344CB8AC3E}">
        <p14:creationId xmlns:p14="http://schemas.microsoft.com/office/powerpoint/2010/main" val="32707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773594-DA28-4C5A-AABB-AD66317E00D4}"/>
              </a:ext>
            </a:extLst>
          </p:cNvPr>
          <p:cNvSpPr>
            <a:spLocks noGrp="1"/>
          </p:cNvSpPr>
          <p:nvPr>
            <p:ph type="title"/>
          </p:nvPr>
        </p:nvSpPr>
        <p:spPr/>
        <p:txBody>
          <a:bodyPr>
            <a:normAutofit fontScale="90000"/>
          </a:bodyPr>
          <a:lstStyle/>
          <a:p>
            <a:r>
              <a:rPr lang="en-US" dirty="0"/>
              <a:t>Role of Mentors in Supporting People with Disabilities</a:t>
            </a:r>
          </a:p>
        </p:txBody>
      </p:sp>
      <p:sp>
        <p:nvSpPr>
          <p:cNvPr id="7" name="Content Placeholder 6">
            <a:extLst>
              <a:ext uri="{FF2B5EF4-FFF2-40B4-BE49-F238E27FC236}">
                <a16:creationId xmlns:a16="http://schemas.microsoft.com/office/drawing/2014/main" id="{B78F1415-B608-4989-8C04-0F66B895F393}"/>
              </a:ext>
            </a:extLst>
          </p:cNvPr>
          <p:cNvSpPr>
            <a:spLocks noGrp="1"/>
          </p:cNvSpPr>
          <p:nvPr>
            <p:ph idx="1"/>
          </p:nvPr>
        </p:nvSpPr>
        <p:spPr/>
        <p:txBody>
          <a:bodyPr/>
          <a:lstStyle/>
          <a:p>
            <a:pPr marL="0" indent="0">
              <a:buNone/>
            </a:pPr>
            <a:r>
              <a:rPr lang="en-US" dirty="0"/>
              <a:t>“Students have trouble finding mentors with disabilities. They must contend with widespread ignorance, not only about their specific disabilities (whether visible or invisible) but about the Americans with Disabilities Act… When they finish their studies, people with disabilities are more likely to pursue STEM careers in the government and less likely than others to go into education. This has implications for visibility, as students are unlikely to know any disabled STEM teachers…”</a:t>
            </a:r>
            <a:r>
              <a:rPr lang="en-US" baseline="30000" dirty="0"/>
              <a:t>1 </a:t>
            </a:r>
          </a:p>
        </p:txBody>
      </p:sp>
      <p:sp>
        <p:nvSpPr>
          <p:cNvPr id="4" name="TextBox 3">
            <a:extLst>
              <a:ext uri="{FF2B5EF4-FFF2-40B4-BE49-F238E27FC236}">
                <a16:creationId xmlns:a16="http://schemas.microsoft.com/office/drawing/2014/main" id="{D69697F2-63B1-4E23-821C-CC5A9766AA47}"/>
              </a:ext>
            </a:extLst>
          </p:cNvPr>
          <p:cNvSpPr txBox="1"/>
          <p:nvPr/>
        </p:nvSpPr>
        <p:spPr>
          <a:xfrm>
            <a:off x="0" y="6488668"/>
            <a:ext cx="2240998" cy="369332"/>
          </a:xfrm>
          <a:prstGeom prst="rect">
            <a:avLst/>
          </a:prstGeom>
          <a:noFill/>
        </p:spPr>
        <p:txBody>
          <a:bodyPr wrap="none" rtlCol="0">
            <a:spAutoFit/>
          </a:bodyPr>
          <a:lstStyle/>
          <a:p>
            <a:r>
              <a:rPr lang="en-US" baseline="30000" dirty="0"/>
              <a:t>1</a:t>
            </a:r>
            <a:r>
              <a:rPr lang="en-US" dirty="0"/>
              <a:t> Traxler &amp; Blue, 2020</a:t>
            </a:r>
          </a:p>
        </p:txBody>
      </p:sp>
    </p:spTree>
    <p:extLst>
      <p:ext uri="{BB962C8B-B14F-4D97-AF65-F5344CB8AC3E}">
        <p14:creationId xmlns:p14="http://schemas.microsoft.com/office/powerpoint/2010/main" val="1591409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B5DC-47BE-4482-941C-C32DC59D27A7}"/>
              </a:ext>
            </a:extLst>
          </p:cNvPr>
          <p:cNvSpPr>
            <a:spLocks noGrp="1"/>
          </p:cNvSpPr>
          <p:nvPr>
            <p:ph type="title"/>
          </p:nvPr>
        </p:nvSpPr>
        <p:spPr>
          <a:xfrm>
            <a:off x="498014" y="903767"/>
            <a:ext cx="8147972" cy="5050466"/>
          </a:xfrm>
        </p:spPr>
        <p:txBody>
          <a:bodyPr>
            <a:normAutofit/>
          </a:bodyPr>
          <a:lstStyle/>
          <a:p>
            <a:r>
              <a:rPr lang="en-US" sz="5000" dirty="0"/>
              <a:t>“Ability, like race, is a social construct. The experts are those in power, and their knowledge about not only STEM but about who is able to do STEM comes from them—so they remain in power.”</a:t>
            </a:r>
            <a:r>
              <a:rPr lang="en-US" sz="5000" baseline="30000" dirty="0"/>
              <a:t>1</a:t>
            </a:r>
            <a:endParaRPr lang="en-US" sz="5000" dirty="0"/>
          </a:p>
        </p:txBody>
      </p:sp>
      <p:sp>
        <p:nvSpPr>
          <p:cNvPr id="5" name="TextBox 4">
            <a:extLst>
              <a:ext uri="{FF2B5EF4-FFF2-40B4-BE49-F238E27FC236}">
                <a16:creationId xmlns:a16="http://schemas.microsoft.com/office/drawing/2014/main" id="{0C70648C-AA0C-4E78-B209-6265BF64C30F}"/>
              </a:ext>
            </a:extLst>
          </p:cNvPr>
          <p:cNvSpPr txBox="1"/>
          <p:nvPr/>
        </p:nvSpPr>
        <p:spPr>
          <a:xfrm>
            <a:off x="0" y="6488668"/>
            <a:ext cx="2240998" cy="369332"/>
          </a:xfrm>
          <a:prstGeom prst="rect">
            <a:avLst/>
          </a:prstGeom>
          <a:noFill/>
        </p:spPr>
        <p:txBody>
          <a:bodyPr wrap="none" rtlCol="0">
            <a:spAutoFit/>
          </a:bodyPr>
          <a:lstStyle/>
          <a:p>
            <a:r>
              <a:rPr lang="en-US" baseline="30000" dirty="0"/>
              <a:t>1</a:t>
            </a:r>
            <a:r>
              <a:rPr lang="en-US" dirty="0"/>
              <a:t> Traxler &amp; Blue, 2020</a:t>
            </a:r>
          </a:p>
        </p:txBody>
      </p:sp>
    </p:spTree>
    <p:extLst>
      <p:ext uri="{BB962C8B-B14F-4D97-AF65-F5344CB8AC3E}">
        <p14:creationId xmlns:p14="http://schemas.microsoft.com/office/powerpoint/2010/main" val="8399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967807"/>
            <a:ext cx="9144000" cy="2852737"/>
          </a:xfrm>
        </p:spPr>
        <p:txBody>
          <a:bodyPr>
            <a:noAutofit/>
          </a:bodyPr>
          <a:lstStyle/>
          <a:p>
            <a:pPr algn="ctr"/>
            <a:r>
              <a:rPr lang="en-US" sz="5000" dirty="0"/>
              <a:t>Who we are prepared to teach and support in the physics community expresses our expectations </a:t>
            </a:r>
            <a:br>
              <a:rPr lang="en-US" sz="5000" dirty="0"/>
            </a:br>
            <a:r>
              <a:rPr lang="en-US" sz="5000" dirty="0"/>
              <a:t>of who will participate</a:t>
            </a:r>
          </a:p>
        </p:txBody>
      </p:sp>
      <p:sp>
        <p:nvSpPr>
          <p:cNvPr id="3" name="Content Placeholder 2" descr="If you don’t build it, they won’t come"/>
          <p:cNvSpPr>
            <a:spLocks noGrp="1"/>
          </p:cNvSpPr>
          <p:nvPr>
            <p:ph type="body" idx="1"/>
          </p:nvPr>
        </p:nvSpPr>
        <p:spPr>
          <a:xfrm>
            <a:off x="623888" y="4387419"/>
            <a:ext cx="7886700" cy="627017"/>
          </a:xfrm>
          <a:ln w="38100">
            <a:solidFill>
              <a:schemeClr val="accent4"/>
            </a:solidFill>
          </a:ln>
        </p:spPr>
        <p:txBody>
          <a:bodyPr>
            <a:noAutofit/>
          </a:bodyPr>
          <a:lstStyle/>
          <a:p>
            <a:r>
              <a:rPr lang="en-US" sz="4000" dirty="0"/>
              <a:t>If you don’t build it, they won’t come</a:t>
            </a:r>
          </a:p>
        </p:txBody>
      </p:sp>
    </p:spTree>
    <p:extLst>
      <p:ext uri="{BB962C8B-B14F-4D97-AF65-F5344CB8AC3E}">
        <p14:creationId xmlns:p14="http://schemas.microsoft.com/office/powerpoint/2010/main" val="37852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1" y="967807"/>
            <a:ext cx="9144000" cy="2852737"/>
          </a:xfrm>
        </p:spPr>
        <p:txBody>
          <a:bodyPr>
            <a:noAutofit/>
          </a:bodyPr>
          <a:lstStyle/>
          <a:p>
            <a:pPr algn="ctr"/>
            <a:r>
              <a:rPr lang="en-US" sz="5000" dirty="0"/>
              <a:t>Who we are prepared to teach and support in the physics community expresses our expectations </a:t>
            </a:r>
            <a:br>
              <a:rPr lang="en-US" sz="5000" dirty="0"/>
            </a:br>
            <a:r>
              <a:rPr lang="en-US" sz="5000" dirty="0"/>
              <a:t>of who will participate</a:t>
            </a:r>
          </a:p>
        </p:txBody>
      </p:sp>
      <p:pic>
        <p:nvPicPr>
          <p:cNvPr id="13" name="Picture 12" descr="This picture has the following text crossed through with a big red X: &quot;If you don't build it, they won't come.&quot;">
            <a:extLst>
              <a:ext uri="{FF2B5EF4-FFF2-40B4-BE49-F238E27FC236}">
                <a16:creationId xmlns:a16="http://schemas.microsoft.com/office/drawing/2014/main" id="{712D2E24-4927-477E-97DC-1139A5F9682C}"/>
              </a:ext>
            </a:extLst>
          </p:cNvPr>
          <p:cNvPicPr>
            <a:picLocks noChangeAspect="1"/>
          </p:cNvPicPr>
          <p:nvPr/>
        </p:nvPicPr>
        <p:blipFill>
          <a:blip r:embed="rId3"/>
          <a:stretch>
            <a:fillRect/>
          </a:stretch>
        </p:blipFill>
        <p:spPr>
          <a:xfrm>
            <a:off x="360217" y="3950030"/>
            <a:ext cx="8415193" cy="1407192"/>
          </a:xfrm>
          <a:prstGeom prst="rect">
            <a:avLst/>
          </a:prstGeom>
        </p:spPr>
      </p:pic>
      <p:sp>
        <p:nvSpPr>
          <p:cNvPr id="5" name="Content Placeholder 2" descr="People with disabilities are in physics and we aren’t supporting them!">
            <a:extLst>
              <a:ext uri="{FF2B5EF4-FFF2-40B4-BE49-F238E27FC236}">
                <a16:creationId xmlns:a16="http://schemas.microsoft.com/office/drawing/2014/main" id="{33EEAEB3-2927-4084-8F44-43C1FD333735}"/>
              </a:ext>
            </a:extLst>
          </p:cNvPr>
          <p:cNvSpPr txBox="1">
            <a:spLocks/>
          </p:cNvSpPr>
          <p:nvPr/>
        </p:nvSpPr>
        <p:spPr>
          <a:xfrm>
            <a:off x="623887" y="5474097"/>
            <a:ext cx="7886700" cy="1145364"/>
          </a:xfrm>
          <a:prstGeom prst="rect">
            <a:avLst/>
          </a:prstGeom>
          <a:ln w="38100">
            <a:solidFill>
              <a:schemeClr val="accent4"/>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4000" dirty="0"/>
              <a:t>People with disabilities are in physics and we aren’t supporting them!</a:t>
            </a:r>
          </a:p>
        </p:txBody>
      </p:sp>
    </p:spTree>
    <p:extLst>
      <p:ext uri="{BB962C8B-B14F-4D97-AF65-F5344CB8AC3E}">
        <p14:creationId xmlns:p14="http://schemas.microsoft.com/office/powerpoint/2010/main" val="1408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 for your attention!</a:t>
            </a:r>
          </a:p>
        </p:txBody>
      </p:sp>
      <p:sp>
        <p:nvSpPr>
          <p:cNvPr id="5" name="Content Placeholder 4"/>
          <p:cNvSpPr>
            <a:spLocks noGrp="1"/>
          </p:cNvSpPr>
          <p:nvPr>
            <p:ph idx="1"/>
          </p:nvPr>
        </p:nvSpPr>
        <p:spPr>
          <a:xfrm>
            <a:off x="628650" y="1825625"/>
            <a:ext cx="8157998" cy="4795892"/>
          </a:xfrm>
        </p:spPr>
        <p:txBody>
          <a:bodyPr>
            <a:normAutofit/>
          </a:bodyPr>
          <a:lstStyle/>
          <a:p>
            <a:r>
              <a:rPr lang="en-US" dirty="0"/>
              <a:t>These slides: </a:t>
            </a:r>
            <a:r>
              <a:rPr lang="en-US" dirty="0">
                <a:hlinkClick r:id="rId3"/>
              </a:rPr>
              <a:t>http://tiny.cc/fermi_disability</a:t>
            </a:r>
            <a:r>
              <a:rPr lang="en-US" dirty="0"/>
              <a:t> </a:t>
            </a:r>
          </a:p>
          <a:p>
            <a:endParaRPr lang="en-US" dirty="0"/>
          </a:p>
          <a:p>
            <a:r>
              <a:rPr lang="en-US" dirty="0" err="1"/>
              <a:t>Chini</a:t>
            </a:r>
            <a:r>
              <a:rPr lang="en-US" dirty="0"/>
              <a:t> group’s relevant papers: </a:t>
            </a:r>
            <a:r>
              <a:rPr lang="en-US" dirty="0">
                <a:hlinkClick r:id="rId4"/>
              </a:rPr>
              <a:t>tiny.cc/</a:t>
            </a:r>
            <a:r>
              <a:rPr lang="en-US" dirty="0" err="1">
                <a:hlinkClick r:id="rId4"/>
              </a:rPr>
              <a:t>Disability_Papers</a:t>
            </a:r>
            <a:r>
              <a:rPr lang="en-US" dirty="0"/>
              <a:t> </a:t>
            </a:r>
          </a:p>
          <a:p>
            <a:endParaRPr lang="en-US" dirty="0"/>
          </a:p>
          <a:p>
            <a:r>
              <a:rPr lang="en-US" dirty="0"/>
              <a:t>Our language document: </a:t>
            </a:r>
            <a:r>
              <a:rPr lang="en-US" dirty="0">
                <a:hlinkClick r:id="rId5"/>
              </a:rPr>
              <a:t>tinyurl.com/</a:t>
            </a:r>
            <a:r>
              <a:rPr lang="en-US" dirty="0" err="1">
                <a:hlinkClick r:id="rId5"/>
              </a:rPr>
              <a:t>ucfperdisabilitylanguage</a:t>
            </a:r>
            <a:r>
              <a:rPr lang="en-US" dirty="0"/>
              <a:t>  </a:t>
            </a:r>
          </a:p>
          <a:p>
            <a:endParaRPr lang="en-US" dirty="0"/>
          </a:p>
          <a:p>
            <a:r>
              <a:rPr lang="en-US" dirty="0"/>
              <a:t>Contact us: </a:t>
            </a:r>
            <a:r>
              <a:rPr lang="en-US" dirty="0">
                <a:hlinkClick r:id="rId6"/>
              </a:rPr>
              <a:t>Jchini@ucf.edu</a:t>
            </a:r>
            <a:r>
              <a:rPr lang="en-US" dirty="0"/>
              <a:t> or </a:t>
            </a:r>
            <a:r>
              <a:rPr lang="en-US" dirty="0">
                <a:hlinkClick r:id="rId7"/>
              </a:rPr>
              <a:t>Erin.Scanlon@ucf.edu</a:t>
            </a:r>
            <a:r>
              <a:rPr lang="en-US" dirty="0"/>
              <a:t>  </a:t>
            </a:r>
          </a:p>
        </p:txBody>
      </p:sp>
    </p:spTree>
    <p:extLst>
      <p:ext uri="{BB962C8B-B14F-4D97-AF65-F5344CB8AC3E}">
        <p14:creationId xmlns:p14="http://schemas.microsoft.com/office/powerpoint/2010/main" val="4051804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BDE3-3136-4453-8947-CA3152A51743}"/>
              </a:ext>
            </a:extLst>
          </p:cNvPr>
          <p:cNvSpPr>
            <a:spLocks noGrp="1"/>
          </p:cNvSpPr>
          <p:nvPr>
            <p:ph type="title"/>
          </p:nvPr>
        </p:nvSpPr>
        <p:spPr>
          <a:xfrm>
            <a:off x="776432" y="0"/>
            <a:ext cx="7886700" cy="875143"/>
          </a:xfrm>
        </p:spPr>
        <p:txBody>
          <a:bodyPr/>
          <a:lstStyle/>
          <a:p>
            <a:r>
              <a:rPr lang="en-US" dirty="0"/>
              <a:t>References - 1</a:t>
            </a:r>
          </a:p>
        </p:txBody>
      </p:sp>
      <p:sp>
        <p:nvSpPr>
          <p:cNvPr id="3" name="Content Placeholder 2">
            <a:extLst>
              <a:ext uri="{FF2B5EF4-FFF2-40B4-BE49-F238E27FC236}">
                <a16:creationId xmlns:a16="http://schemas.microsoft.com/office/drawing/2014/main" id="{B651684C-B48C-41D4-8940-2E178E29F69B}"/>
              </a:ext>
            </a:extLst>
          </p:cNvPr>
          <p:cNvSpPr>
            <a:spLocks noGrp="1"/>
          </p:cNvSpPr>
          <p:nvPr>
            <p:ph idx="1"/>
          </p:nvPr>
        </p:nvSpPr>
        <p:spPr>
          <a:xfrm>
            <a:off x="0" y="683492"/>
            <a:ext cx="9144000" cy="6174508"/>
          </a:xfrm>
        </p:spPr>
        <p:txBody>
          <a:bodyPr>
            <a:normAutofit fontScale="92500" lnSpcReduction="10000"/>
          </a:bodyPr>
          <a:lstStyle/>
          <a:p>
            <a:r>
              <a:rPr lang="en-US" dirty="0"/>
              <a:t>D. Goodley, </a:t>
            </a:r>
            <a:r>
              <a:rPr lang="en-US" i="1" dirty="0"/>
              <a:t>Disability Studies: An Interdisciplinary Approach</a:t>
            </a:r>
            <a:r>
              <a:rPr lang="en-US" dirty="0"/>
              <a:t>, 2</a:t>
            </a:r>
            <a:r>
              <a:rPr lang="en-US" baseline="30000" dirty="0"/>
              <a:t>nd</a:t>
            </a:r>
            <a:r>
              <a:rPr lang="en-US" dirty="0"/>
              <a:t> ed. (Sage Publications, London, 2017). </a:t>
            </a:r>
          </a:p>
          <a:p>
            <a:r>
              <a:rPr lang="en-US" dirty="0"/>
              <a:t>World Health Organization (2015). WHO global disability action plan 2014-2021: Better health for all people with disability. </a:t>
            </a:r>
            <a:r>
              <a:rPr lang="en-US" dirty="0">
                <a:hlinkClick r:id="rId3"/>
              </a:rPr>
              <a:t>http://www.who.int/disabilities/actionplan/</a:t>
            </a:r>
            <a:r>
              <a:rPr lang="en-US" dirty="0"/>
              <a:t> </a:t>
            </a:r>
          </a:p>
          <a:p>
            <a:r>
              <a:rPr lang="en-US" dirty="0"/>
              <a:t>L. Horn, J. </a:t>
            </a:r>
            <a:r>
              <a:rPr lang="en-US" dirty="0" err="1"/>
              <a:t>Berktold</a:t>
            </a:r>
            <a:r>
              <a:rPr lang="en-US" dirty="0"/>
              <a:t>, &amp; L. Bobbitt, </a:t>
            </a:r>
            <a:r>
              <a:rPr lang="en-US" i="1" dirty="0"/>
              <a:t>Postsecondary education descriptive analysis reports: Students with disabilities in postsecondary education: A profile of preparation, participation, and outcomes</a:t>
            </a:r>
            <a:r>
              <a:rPr lang="en-US" dirty="0"/>
              <a:t> (Washington, DC: US Department of Education, 1999). </a:t>
            </a:r>
            <a:r>
              <a:rPr lang="en-US" dirty="0">
                <a:hlinkClick r:id="rId4"/>
              </a:rPr>
              <a:t>https://nces.ed.gov/pubs99/1999187.pdf</a:t>
            </a:r>
            <a:r>
              <a:rPr lang="en-US" dirty="0"/>
              <a:t> </a:t>
            </a:r>
          </a:p>
          <a:p>
            <a:r>
              <a:rPr lang="en-US" dirty="0"/>
              <a:t>National Science Foundation, National Center for Science and Engineering Statistics, Women, Minorities, and Persons with Disabilities in Science and Engineering: 2019. Special Report NSF 19-304, (2019). </a:t>
            </a:r>
            <a:r>
              <a:rPr lang="en-US" dirty="0">
                <a:hlinkClick r:id="rId5"/>
              </a:rPr>
              <a:t>https://ncses.nsf.gov/pubs/nsf19304/</a:t>
            </a:r>
            <a:endParaRPr lang="en-US" dirty="0"/>
          </a:p>
          <a:p>
            <a:r>
              <a:rPr lang="en-US" dirty="0"/>
              <a:t>U.S. Bureau of Labor Statistics (2020). Persons with a disability: Labor force characteristics – 2019. </a:t>
            </a:r>
            <a:r>
              <a:rPr lang="en-US" dirty="0">
                <a:hlinkClick r:id="rId6"/>
              </a:rPr>
              <a:t>https://www.bls.gov/news.release/pdf/disabl.pdf</a:t>
            </a:r>
            <a:r>
              <a:rPr lang="en-US" dirty="0"/>
              <a:t> </a:t>
            </a:r>
          </a:p>
        </p:txBody>
      </p:sp>
    </p:spTree>
    <p:extLst>
      <p:ext uri="{BB962C8B-B14F-4D97-AF65-F5344CB8AC3E}">
        <p14:creationId xmlns:p14="http://schemas.microsoft.com/office/powerpoint/2010/main" val="1491784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BDE3-3136-4453-8947-CA3152A51743}"/>
              </a:ext>
            </a:extLst>
          </p:cNvPr>
          <p:cNvSpPr>
            <a:spLocks noGrp="1"/>
          </p:cNvSpPr>
          <p:nvPr>
            <p:ph type="title"/>
          </p:nvPr>
        </p:nvSpPr>
        <p:spPr>
          <a:xfrm>
            <a:off x="776432" y="0"/>
            <a:ext cx="7886700" cy="875143"/>
          </a:xfrm>
        </p:spPr>
        <p:txBody>
          <a:bodyPr/>
          <a:lstStyle/>
          <a:p>
            <a:r>
              <a:rPr lang="en-US" dirty="0"/>
              <a:t>References - 2</a:t>
            </a:r>
          </a:p>
        </p:txBody>
      </p:sp>
      <p:sp>
        <p:nvSpPr>
          <p:cNvPr id="3" name="Content Placeholder 2">
            <a:extLst>
              <a:ext uri="{FF2B5EF4-FFF2-40B4-BE49-F238E27FC236}">
                <a16:creationId xmlns:a16="http://schemas.microsoft.com/office/drawing/2014/main" id="{B651684C-B48C-41D4-8940-2E178E29F69B}"/>
              </a:ext>
            </a:extLst>
          </p:cNvPr>
          <p:cNvSpPr>
            <a:spLocks noGrp="1"/>
          </p:cNvSpPr>
          <p:nvPr>
            <p:ph idx="1"/>
          </p:nvPr>
        </p:nvSpPr>
        <p:spPr>
          <a:xfrm>
            <a:off x="0" y="683492"/>
            <a:ext cx="9144000" cy="6174508"/>
          </a:xfrm>
        </p:spPr>
        <p:txBody>
          <a:bodyPr>
            <a:normAutofit fontScale="92500" lnSpcReduction="20000"/>
          </a:bodyPr>
          <a:lstStyle/>
          <a:p>
            <a:r>
              <a:rPr lang="en-US" dirty="0"/>
              <a:t>U.S. Office of Personnel Management (2017). Profile of Federal Civilian Non-Postal Employees. </a:t>
            </a:r>
            <a:r>
              <a:rPr lang="en-US" dirty="0">
                <a:hlinkClick r:id="rId2"/>
              </a:rPr>
              <a:t>https://www.opm.gov/policy-data-oversight/data-analysis-documentation/federal-employment-reports/reports-publications/profile-of-federal-civilian-non-postal-employees/</a:t>
            </a:r>
            <a:r>
              <a:rPr lang="en-US" dirty="0"/>
              <a:t> </a:t>
            </a:r>
          </a:p>
          <a:p>
            <a:r>
              <a:rPr lang="en-US" dirty="0"/>
              <a:t>National Center for Education Statistics. (1996). 1995-96 national postsecondary student aid study (NPSAS:96), undergraduate data analysis system. Washington, DC: U.S. Department of Education.</a:t>
            </a:r>
          </a:p>
          <a:p>
            <a:r>
              <a:rPr lang="en-US" dirty="0"/>
              <a:t>National Center for Education Statistics. (2014). </a:t>
            </a:r>
            <a:r>
              <a:rPr lang="en-US" i="1" dirty="0"/>
              <a:t>Profile of undergraduate students: 2011–2012</a:t>
            </a:r>
            <a:r>
              <a:rPr lang="en-US" dirty="0"/>
              <a:t> (No. NCES 2014–167). Washington, DC: U.S. Department of Education. https://nces.ed.gov/pubs2015/2015167.pdf</a:t>
            </a:r>
          </a:p>
          <a:p>
            <a:r>
              <a:rPr lang="en-US" dirty="0"/>
              <a:t>G. A. Scott, Higher education and disability: Education needs a coordinated approach to improve its assistance to schools in supporting students. </a:t>
            </a:r>
            <a:r>
              <a:rPr lang="en-US" i="1" dirty="0"/>
              <a:t>Government Accountability Office, 10</a:t>
            </a:r>
            <a:r>
              <a:rPr lang="en-US" dirty="0"/>
              <a:t>(33), 1-51 (2009). </a:t>
            </a:r>
          </a:p>
          <a:p>
            <a:r>
              <a:rPr lang="en-US" u="sng" dirty="0">
                <a:hlinkClick r:id="rId3"/>
              </a:rPr>
              <a:t>https://www.ada.gov/cguide.htm</a:t>
            </a:r>
            <a:r>
              <a:rPr lang="en-US" dirty="0"/>
              <a:t> </a:t>
            </a:r>
          </a:p>
        </p:txBody>
      </p:sp>
    </p:spTree>
    <p:extLst>
      <p:ext uri="{BB962C8B-B14F-4D97-AF65-F5344CB8AC3E}">
        <p14:creationId xmlns:p14="http://schemas.microsoft.com/office/powerpoint/2010/main" val="4099795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BDE3-3136-4453-8947-CA3152A51743}"/>
              </a:ext>
            </a:extLst>
          </p:cNvPr>
          <p:cNvSpPr>
            <a:spLocks noGrp="1"/>
          </p:cNvSpPr>
          <p:nvPr>
            <p:ph type="title"/>
          </p:nvPr>
        </p:nvSpPr>
        <p:spPr>
          <a:xfrm>
            <a:off x="776432" y="0"/>
            <a:ext cx="7886700" cy="875143"/>
          </a:xfrm>
        </p:spPr>
        <p:txBody>
          <a:bodyPr/>
          <a:lstStyle/>
          <a:p>
            <a:r>
              <a:rPr lang="en-US" dirty="0"/>
              <a:t>References - 3</a:t>
            </a:r>
          </a:p>
        </p:txBody>
      </p:sp>
      <p:sp>
        <p:nvSpPr>
          <p:cNvPr id="3" name="Content Placeholder 2">
            <a:extLst>
              <a:ext uri="{FF2B5EF4-FFF2-40B4-BE49-F238E27FC236}">
                <a16:creationId xmlns:a16="http://schemas.microsoft.com/office/drawing/2014/main" id="{B651684C-B48C-41D4-8940-2E178E29F69B}"/>
              </a:ext>
            </a:extLst>
          </p:cNvPr>
          <p:cNvSpPr>
            <a:spLocks noGrp="1"/>
          </p:cNvSpPr>
          <p:nvPr>
            <p:ph idx="1"/>
          </p:nvPr>
        </p:nvSpPr>
        <p:spPr>
          <a:xfrm>
            <a:off x="0" y="683492"/>
            <a:ext cx="9144000" cy="6174508"/>
          </a:xfrm>
        </p:spPr>
        <p:txBody>
          <a:bodyPr>
            <a:normAutofit fontScale="92500" lnSpcReduction="10000"/>
          </a:bodyPr>
          <a:lstStyle/>
          <a:p>
            <a:r>
              <a:rPr lang="it-IT" dirty="0"/>
              <a:t>Fermilab (2015). Affirmative Action Program. </a:t>
            </a:r>
            <a:r>
              <a:rPr lang="it-IT" dirty="0">
                <a:hlinkClick r:id="rId2"/>
              </a:rPr>
              <a:t>https://diversity.fnal.gov/wp-content/uploads/2019/10/affirmativeaction.pdf</a:t>
            </a:r>
            <a:r>
              <a:rPr lang="it-IT" dirty="0"/>
              <a:t> </a:t>
            </a:r>
          </a:p>
          <a:p>
            <a:r>
              <a:rPr lang="it-IT" dirty="0"/>
              <a:t>Fermilab (2017). Statement of Community Standards. </a:t>
            </a:r>
            <a:r>
              <a:rPr lang="it-IT" dirty="0">
                <a:hlinkClick r:id="rId3"/>
              </a:rPr>
              <a:t>https://directorate-docdb.fnal.gov/cgi-bin/RetrieveFile?docid=174</a:t>
            </a:r>
            <a:r>
              <a:rPr lang="it-IT" dirty="0"/>
              <a:t> </a:t>
            </a:r>
          </a:p>
          <a:p>
            <a:r>
              <a:rPr lang="en-US" dirty="0"/>
              <a:t>K. Norman, D. </a:t>
            </a:r>
            <a:r>
              <a:rPr lang="en-US" dirty="0" err="1"/>
              <a:t>Caseau</a:t>
            </a:r>
            <a:r>
              <a:rPr lang="en-US" dirty="0"/>
              <a:t>, &amp; G. P. </a:t>
            </a:r>
            <a:r>
              <a:rPr lang="en-US" dirty="0" err="1"/>
              <a:t>Stefanich</a:t>
            </a:r>
            <a:r>
              <a:rPr lang="en-US" dirty="0"/>
              <a:t>, Teaching students with disabilities in inclusive science classrooms: Survey results. </a:t>
            </a:r>
            <a:r>
              <a:rPr lang="en-US" i="1" dirty="0"/>
              <a:t>Science Education, 82</a:t>
            </a:r>
            <a:r>
              <a:rPr lang="en-US" dirty="0"/>
              <a:t>(2), 127-146 (1998).</a:t>
            </a:r>
          </a:p>
          <a:p>
            <a:r>
              <a:rPr lang="en-US" dirty="0"/>
              <a:t>T. Love, N. </a:t>
            </a:r>
            <a:r>
              <a:rPr lang="en-US" dirty="0" err="1"/>
              <a:t>Kreiser</a:t>
            </a:r>
            <a:r>
              <a:rPr lang="en-US" dirty="0"/>
              <a:t>, E. Camargo, M. Grubbs, E. Kim, P. Burge, &amp; S. Culver, STEM Faculty experiences with students with disabilities at a Land Grant Institution. </a:t>
            </a:r>
            <a:r>
              <a:rPr lang="en-US" i="1" dirty="0"/>
              <a:t>Journal of Education and Training Studies</a:t>
            </a:r>
            <a:r>
              <a:rPr lang="en-US" dirty="0"/>
              <a:t>, 3(1), 27-38 (2014).</a:t>
            </a:r>
          </a:p>
          <a:p>
            <a:r>
              <a:rPr lang="en-US" dirty="0"/>
              <a:t>E. Scanlon, J. </a:t>
            </a:r>
            <a:r>
              <a:rPr lang="en-US" dirty="0" err="1"/>
              <a:t>Schreffler</a:t>
            </a:r>
            <a:r>
              <a:rPr lang="en-US" dirty="0"/>
              <a:t>, W. James, E. Vasquez, and J. J. Chini, Postsecondary physics curricula and Universal Design for Learning: Planning for diverse learners, </a:t>
            </a:r>
            <a:r>
              <a:rPr lang="en-US" i="1" dirty="0"/>
              <a:t>Phys. Rev. Phys. Ed. Res. </a:t>
            </a:r>
            <a:r>
              <a:rPr lang="en-US" b="1" dirty="0"/>
              <a:t>14</a:t>
            </a:r>
            <a:r>
              <a:rPr lang="en-US" dirty="0"/>
              <a:t>, 020101 (2018). </a:t>
            </a:r>
          </a:p>
        </p:txBody>
      </p:sp>
    </p:spTree>
    <p:extLst>
      <p:ext uri="{BB962C8B-B14F-4D97-AF65-F5344CB8AC3E}">
        <p14:creationId xmlns:p14="http://schemas.microsoft.com/office/powerpoint/2010/main" val="133578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EDF3-5460-4E1C-B999-46F70834B98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E1E749A-EF5B-4C4A-B5EE-DCE130C30E62}"/>
              </a:ext>
            </a:extLst>
          </p:cNvPr>
          <p:cNvSpPr>
            <a:spLocks noGrp="1"/>
          </p:cNvSpPr>
          <p:nvPr>
            <p:ph idx="1"/>
          </p:nvPr>
        </p:nvSpPr>
        <p:spPr>
          <a:xfrm>
            <a:off x="628650" y="1825625"/>
            <a:ext cx="8164476" cy="4351338"/>
          </a:xfrm>
        </p:spPr>
        <p:txBody>
          <a:bodyPr/>
          <a:lstStyle/>
          <a:p>
            <a:r>
              <a:rPr lang="en-US" dirty="0"/>
              <a:t>Introduction to disability </a:t>
            </a:r>
          </a:p>
          <a:p>
            <a:endParaRPr lang="en-US" dirty="0"/>
          </a:p>
          <a:p>
            <a:r>
              <a:rPr lang="en-US" dirty="0"/>
              <a:t>Supporting students with disabilities in the classroom</a:t>
            </a:r>
          </a:p>
          <a:p>
            <a:endParaRPr lang="en-US" dirty="0"/>
          </a:p>
          <a:p>
            <a:r>
              <a:rPr lang="en-US" dirty="0"/>
              <a:t>Supporting people with disabilities in the workforce</a:t>
            </a:r>
          </a:p>
        </p:txBody>
      </p:sp>
    </p:spTree>
    <p:extLst>
      <p:ext uri="{BB962C8B-B14F-4D97-AF65-F5344CB8AC3E}">
        <p14:creationId xmlns:p14="http://schemas.microsoft.com/office/powerpoint/2010/main" val="1930009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BDE3-3136-4453-8947-CA3152A51743}"/>
              </a:ext>
            </a:extLst>
          </p:cNvPr>
          <p:cNvSpPr>
            <a:spLocks noGrp="1"/>
          </p:cNvSpPr>
          <p:nvPr>
            <p:ph type="title"/>
          </p:nvPr>
        </p:nvSpPr>
        <p:spPr>
          <a:xfrm>
            <a:off x="776432" y="0"/>
            <a:ext cx="7886700" cy="875143"/>
          </a:xfrm>
        </p:spPr>
        <p:txBody>
          <a:bodyPr/>
          <a:lstStyle/>
          <a:p>
            <a:r>
              <a:rPr lang="en-US" dirty="0"/>
              <a:t>References - 4</a:t>
            </a:r>
          </a:p>
        </p:txBody>
      </p:sp>
      <p:sp>
        <p:nvSpPr>
          <p:cNvPr id="3" name="Content Placeholder 2">
            <a:extLst>
              <a:ext uri="{FF2B5EF4-FFF2-40B4-BE49-F238E27FC236}">
                <a16:creationId xmlns:a16="http://schemas.microsoft.com/office/drawing/2014/main" id="{B651684C-B48C-41D4-8940-2E178E29F69B}"/>
              </a:ext>
            </a:extLst>
          </p:cNvPr>
          <p:cNvSpPr>
            <a:spLocks noGrp="1"/>
          </p:cNvSpPr>
          <p:nvPr>
            <p:ph idx="1"/>
          </p:nvPr>
        </p:nvSpPr>
        <p:spPr>
          <a:xfrm>
            <a:off x="0" y="683492"/>
            <a:ext cx="9144000" cy="6174508"/>
          </a:xfrm>
        </p:spPr>
        <p:txBody>
          <a:bodyPr>
            <a:normAutofit fontScale="92500" lnSpcReduction="10000"/>
          </a:bodyPr>
          <a:lstStyle/>
          <a:p>
            <a:r>
              <a:rPr lang="en-US" dirty="0"/>
              <a:t>E. Scanlon, T. </a:t>
            </a:r>
            <a:r>
              <a:rPr lang="en-US" dirty="0" err="1"/>
              <a:t>Legron</a:t>
            </a:r>
            <a:r>
              <a:rPr lang="en-US" dirty="0"/>
              <a:t>-Rodriguez, J. </a:t>
            </a:r>
            <a:r>
              <a:rPr lang="en-US" dirty="0" err="1"/>
              <a:t>Schreffler</a:t>
            </a:r>
            <a:r>
              <a:rPr lang="en-US" dirty="0"/>
              <a:t>, E. </a:t>
            </a:r>
            <a:r>
              <a:rPr lang="en-US" dirty="0" err="1"/>
              <a:t>Ibadlit</a:t>
            </a:r>
            <a:r>
              <a:rPr lang="en-US" dirty="0"/>
              <a:t>, E. Vasquez, &amp; J. J. Chini, Postsecondary chemistry curricula and Universal Design for Learning: Planning for variations in learners’ abilities, needs, and interests, </a:t>
            </a:r>
            <a:r>
              <a:rPr lang="en-US" i="1" dirty="0"/>
              <a:t>Chemistry Education Research and Practice</a:t>
            </a:r>
            <a:r>
              <a:rPr lang="en-US" dirty="0"/>
              <a:t> </a:t>
            </a:r>
            <a:r>
              <a:rPr lang="en-US" b="1" dirty="0"/>
              <a:t>19</a:t>
            </a:r>
            <a:r>
              <a:rPr lang="en-US" dirty="0"/>
              <a:t>, 1216 (2018). </a:t>
            </a:r>
          </a:p>
          <a:p>
            <a:r>
              <a:rPr lang="en-US" dirty="0"/>
              <a:t>S. Rao, Faculty attitudes and students with disabilities in higher education: A literature review, </a:t>
            </a:r>
            <a:r>
              <a:rPr lang="en-US" i="1" dirty="0"/>
              <a:t>College of Student Journal</a:t>
            </a:r>
            <a:r>
              <a:rPr lang="en-US" dirty="0"/>
              <a:t> </a:t>
            </a:r>
            <a:r>
              <a:rPr lang="en-US" b="1" dirty="0"/>
              <a:t>38</a:t>
            </a:r>
            <a:r>
              <a:rPr lang="en-US" dirty="0"/>
              <a:t> (2004). </a:t>
            </a:r>
          </a:p>
          <a:p>
            <a:r>
              <a:rPr lang="en-US" dirty="0"/>
              <a:t>J. T. </a:t>
            </a:r>
            <a:r>
              <a:rPr lang="en-US" dirty="0" err="1"/>
              <a:t>Dolmage</a:t>
            </a:r>
            <a:r>
              <a:rPr lang="en-US" dirty="0"/>
              <a:t>, </a:t>
            </a:r>
            <a:r>
              <a:rPr lang="en-US" i="1" dirty="0"/>
              <a:t>Academic Ableism: Disability and Higher Education</a:t>
            </a:r>
            <a:r>
              <a:rPr lang="en-US" dirty="0"/>
              <a:t> (University of Michigan Press, Ann Arbor, 2017). Retrieved from </a:t>
            </a:r>
            <a:r>
              <a:rPr lang="en-US" dirty="0">
                <a:hlinkClick r:id="rId2"/>
              </a:rPr>
              <a:t>www.press.umich.edu/9708836/academic_ableism</a:t>
            </a:r>
            <a:r>
              <a:rPr lang="en-US" dirty="0"/>
              <a:t> </a:t>
            </a:r>
          </a:p>
          <a:p>
            <a:r>
              <a:rPr lang="en-US" dirty="0"/>
              <a:t>G. </a:t>
            </a:r>
            <a:r>
              <a:rPr lang="en-US" dirty="0" err="1"/>
              <a:t>Wolbring</a:t>
            </a:r>
            <a:r>
              <a:rPr lang="en-US" dirty="0"/>
              <a:t> (2007), quoted in D. Goodley, </a:t>
            </a:r>
            <a:r>
              <a:rPr lang="en-US" i="1" dirty="0"/>
              <a:t>Dis/ability Studies </a:t>
            </a:r>
            <a:r>
              <a:rPr lang="en-US" i="1" dirty="0" err="1"/>
              <a:t>Theorising</a:t>
            </a:r>
            <a:r>
              <a:rPr lang="en-US" i="1" dirty="0"/>
              <a:t> </a:t>
            </a:r>
            <a:r>
              <a:rPr lang="en-US" i="1" dirty="0" err="1"/>
              <a:t>disablism</a:t>
            </a:r>
            <a:r>
              <a:rPr lang="en-US" i="1" dirty="0"/>
              <a:t> and ableism</a:t>
            </a:r>
            <a:r>
              <a:rPr lang="en-US" dirty="0"/>
              <a:t>, Routledge</a:t>
            </a:r>
            <a:r>
              <a:rPr lang="en-US" i="1" dirty="0"/>
              <a:t> </a:t>
            </a:r>
            <a:r>
              <a:rPr lang="en-US" dirty="0"/>
              <a:t>(2014). </a:t>
            </a:r>
            <a:r>
              <a:rPr lang="en-US" dirty="0">
                <a:hlinkClick r:id="rId3"/>
              </a:rPr>
              <a:t>https://doi.org/10.4324/9780203366974</a:t>
            </a:r>
            <a:r>
              <a:rPr lang="en-US" dirty="0"/>
              <a:t> </a:t>
            </a:r>
          </a:p>
          <a:p>
            <a:r>
              <a:rPr lang="en-US" dirty="0"/>
              <a:t>A.D. Baines, </a:t>
            </a:r>
            <a:r>
              <a:rPr lang="en-US" i="1" dirty="0"/>
              <a:t>(Un)Learning Disability: Recognizing and Changing Restrictive Views of Student Ability</a:t>
            </a:r>
            <a:r>
              <a:rPr lang="en-US" dirty="0"/>
              <a:t>, Teachers College Press (2014). </a:t>
            </a:r>
          </a:p>
        </p:txBody>
      </p:sp>
    </p:spTree>
    <p:extLst>
      <p:ext uri="{BB962C8B-B14F-4D97-AF65-F5344CB8AC3E}">
        <p14:creationId xmlns:p14="http://schemas.microsoft.com/office/powerpoint/2010/main" val="340351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BDE3-3136-4453-8947-CA3152A51743}"/>
              </a:ext>
            </a:extLst>
          </p:cNvPr>
          <p:cNvSpPr>
            <a:spLocks noGrp="1"/>
          </p:cNvSpPr>
          <p:nvPr>
            <p:ph type="title"/>
          </p:nvPr>
        </p:nvSpPr>
        <p:spPr>
          <a:xfrm>
            <a:off x="776432" y="0"/>
            <a:ext cx="7886700" cy="875143"/>
          </a:xfrm>
        </p:spPr>
        <p:txBody>
          <a:bodyPr/>
          <a:lstStyle/>
          <a:p>
            <a:r>
              <a:rPr lang="en-US" dirty="0"/>
              <a:t>References - 5</a:t>
            </a:r>
          </a:p>
        </p:txBody>
      </p:sp>
      <p:sp>
        <p:nvSpPr>
          <p:cNvPr id="3" name="Content Placeholder 2">
            <a:extLst>
              <a:ext uri="{FF2B5EF4-FFF2-40B4-BE49-F238E27FC236}">
                <a16:creationId xmlns:a16="http://schemas.microsoft.com/office/drawing/2014/main" id="{B651684C-B48C-41D4-8940-2E178E29F69B}"/>
              </a:ext>
            </a:extLst>
          </p:cNvPr>
          <p:cNvSpPr>
            <a:spLocks noGrp="1"/>
          </p:cNvSpPr>
          <p:nvPr>
            <p:ph idx="1"/>
          </p:nvPr>
        </p:nvSpPr>
        <p:spPr>
          <a:xfrm>
            <a:off x="0" y="683492"/>
            <a:ext cx="9144000" cy="6174508"/>
          </a:xfrm>
        </p:spPr>
        <p:txBody>
          <a:bodyPr>
            <a:normAutofit/>
          </a:bodyPr>
          <a:lstStyle/>
          <a:p>
            <a:r>
              <a:rPr lang="en-US" dirty="0"/>
              <a:t>A. Traxler, &amp; J. Blue (2020). Disability in Physics: Learning from Binary Mistakes. </a:t>
            </a:r>
            <a:r>
              <a:rPr lang="en-US" dirty="0">
                <a:hlinkClick r:id="rId2"/>
              </a:rPr>
              <a:t>https://link.springer.com/chapter/10.1007/978-3-030-41933-2_8</a:t>
            </a:r>
            <a:endParaRPr lang="en-US" dirty="0"/>
          </a:p>
          <a:p>
            <a:r>
              <a:rPr lang="en-US" dirty="0"/>
              <a:t>E. M. Scanlon and J. J. Chini, Ability Profiles: A Framework for Conceptualizing Dimensions of Ability, 2018 PERC Proceedings [Washington, DC, August 1-2, 2018], edited by A. Traxler, Y. Cao, and S. Wolf, DOI: </a:t>
            </a:r>
            <a:r>
              <a:rPr lang="en-US" dirty="0">
                <a:hlinkClick r:id="rId3"/>
              </a:rPr>
              <a:t>https://doi.org/10.1119/perc.2018.pr.Scanlon</a:t>
            </a:r>
            <a:r>
              <a:rPr lang="en-US" dirty="0"/>
              <a:t> </a:t>
            </a:r>
          </a:p>
          <a:p>
            <a:r>
              <a:rPr lang="en-US" u="sng" dirty="0">
                <a:hlinkClick r:id="rId4"/>
              </a:rPr>
              <a:t>https://www.oxo.com/about</a:t>
            </a:r>
            <a:endParaRPr lang="en-US" dirty="0"/>
          </a:p>
          <a:p>
            <a:r>
              <a:rPr lang="en-US" dirty="0"/>
              <a:t>CAST (2011). Universal Design for Learning Guidelines version 2.0. Wakefield, MA: Author. </a:t>
            </a:r>
          </a:p>
        </p:txBody>
      </p:sp>
    </p:spTree>
    <p:extLst>
      <p:ext uri="{BB962C8B-B14F-4D97-AF65-F5344CB8AC3E}">
        <p14:creationId xmlns:p14="http://schemas.microsoft.com/office/powerpoint/2010/main" val="3608590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0EDD-343B-439C-9259-6AEB13AC2CA7}"/>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1A543A3B-1299-4E68-AA54-4A1A744685AA}"/>
              </a:ext>
            </a:extLst>
          </p:cNvPr>
          <p:cNvSpPr>
            <a:spLocks noGrp="1"/>
          </p:cNvSpPr>
          <p:nvPr>
            <p:ph idx="1"/>
          </p:nvPr>
        </p:nvSpPr>
        <p:spPr/>
        <p:txBody>
          <a:bodyPr>
            <a:normAutofit fontScale="92500" lnSpcReduction="10000"/>
          </a:bodyPr>
          <a:lstStyle/>
          <a:p>
            <a:r>
              <a:rPr lang="en-US" dirty="0"/>
              <a:t>All people inherently vary in terms of their needs, abilities, and interests. However, previous research indicated that physicists receive little training about supporting people with disabilities, physics curricular materials are not designed to support students with disabilities, and STEM professionals hold more negative views about people with disabilities than their peers in other academic disciplines. In this talk, we will discuss ableism in the academy and STEM community, theories of disability, disability in physics, and mechanisms, tools, and considerations to plan for variation in peoples’ needs, abilities, and interests.</a:t>
            </a:r>
          </a:p>
          <a:p>
            <a:endParaRPr lang="en-US" dirty="0"/>
          </a:p>
        </p:txBody>
      </p:sp>
    </p:spTree>
    <p:extLst>
      <p:ext uri="{BB962C8B-B14F-4D97-AF65-F5344CB8AC3E}">
        <p14:creationId xmlns:p14="http://schemas.microsoft.com/office/powerpoint/2010/main" val="61328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4589" y="209683"/>
            <a:ext cx="5692637" cy="875143"/>
          </a:xfrm>
        </p:spPr>
        <p:txBody>
          <a:bodyPr/>
          <a:lstStyle/>
          <a:p>
            <a:r>
              <a:rPr lang="en-US" dirty="0"/>
              <a:t>Our UCF Research Team</a:t>
            </a:r>
          </a:p>
        </p:txBody>
      </p:sp>
      <p:sp>
        <p:nvSpPr>
          <p:cNvPr id="4" name="Postsecondary STEM Educators/Researchers"/>
          <p:cNvSpPr txBox="1"/>
          <p:nvPr/>
        </p:nvSpPr>
        <p:spPr>
          <a:xfrm>
            <a:off x="744970" y="1183073"/>
            <a:ext cx="4913240" cy="892552"/>
          </a:xfrm>
          <a:prstGeom prst="rect">
            <a:avLst/>
          </a:prstGeom>
          <a:noFill/>
        </p:spPr>
        <p:txBody>
          <a:bodyPr wrap="square" rtlCol="0">
            <a:spAutoFit/>
          </a:bodyPr>
          <a:lstStyle/>
          <a:p>
            <a:pPr algn="ctr"/>
            <a:r>
              <a:rPr lang="en-US" sz="2600" dirty="0">
                <a:solidFill>
                  <a:schemeClr val="accent4">
                    <a:lumMod val="75000"/>
                  </a:schemeClr>
                </a:solidFill>
              </a:rPr>
              <a:t>Postsecondary STEM Educators/Researchers</a:t>
            </a:r>
          </a:p>
        </p:txBody>
      </p:sp>
      <p:pic>
        <p:nvPicPr>
          <p:cNvPr id="5" name="Jackie's Picture" descr="Picture of Jackie Chini, physics faculty member working on project ACCESS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9" y="2123612"/>
            <a:ext cx="1663535" cy="1663535"/>
          </a:xfrm>
          <a:prstGeom prst="rect">
            <a:avLst/>
          </a:prstGeom>
          <a:noFill/>
          <a:extLst>
            <a:ext uri="{909E8E84-426E-40DD-AFC4-6F175D3DCCD1}">
              <a14:hiddenFill xmlns:a14="http://schemas.microsoft.com/office/drawing/2010/main">
                <a:solidFill>
                  <a:srgbClr val="FFFFFF"/>
                </a:solidFill>
              </a14:hiddenFill>
            </a:ext>
          </a:extLst>
        </p:spPr>
      </p:pic>
      <p:sp>
        <p:nvSpPr>
          <p:cNvPr id="6" name="Jackie's Description"/>
          <p:cNvSpPr txBox="1"/>
          <p:nvPr/>
        </p:nvSpPr>
        <p:spPr>
          <a:xfrm>
            <a:off x="67060" y="3834328"/>
            <a:ext cx="1663532" cy="507831"/>
          </a:xfrm>
          <a:prstGeom prst="rect">
            <a:avLst/>
          </a:prstGeom>
          <a:noFill/>
        </p:spPr>
        <p:txBody>
          <a:bodyPr wrap="square" rtlCol="0">
            <a:spAutoFit/>
          </a:bodyPr>
          <a:lstStyle/>
          <a:p>
            <a:r>
              <a:rPr lang="en-US" sz="1350" dirty="0">
                <a:solidFill>
                  <a:schemeClr val="accent4">
                    <a:lumMod val="75000"/>
                  </a:schemeClr>
                </a:solidFill>
              </a:rPr>
              <a:t>Jackie Chini, </a:t>
            </a:r>
          </a:p>
          <a:p>
            <a:r>
              <a:rPr lang="en-US" sz="1350" dirty="0">
                <a:solidFill>
                  <a:schemeClr val="accent4">
                    <a:lumMod val="75000"/>
                  </a:schemeClr>
                </a:solidFill>
              </a:rPr>
              <a:t>Physics faculty</a:t>
            </a:r>
          </a:p>
        </p:txBody>
      </p:sp>
      <p:pic>
        <p:nvPicPr>
          <p:cNvPr id="13" name="Kamryn's Picture" descr="Picture of Kamryn Lamons, physics undergrad working on project ACCESSS. ">
            <a:extLst>
              <a:ext uri="{FF2B5EF4-FFF2-40B4-BE49-F238E27FC236}">
                <a16:creationId xmlns:a16="http://schemas.microsoft.com/office/drawing/2014/main" id="{DBFC79CD-86A3-41E7-84C7-134EEEAD1E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671" t="3613" r="36739" b="51777"/>
          <a:stretch/>
        </p:blipFill>
        <p:spPr>
          <a:xfrm>
            <a:off x="1916065" y="2118338"/>
            <a:ext cx="1663535" cy="1663535"/>
          </a:xfrm>
          <a:prstGeom prst="rect">
            <a:avLst/>
          </a:prstGeom>
        </p:spPr>
      </p:pic>
      <p:sp>
        <p:nvSpPr>
          <p:cNvPr id="14" name="Kamryn's Description"/>
          <p:cNvSpPr txBox="1"/>
          <p:nvPr/>
        </p:nvSpPr>
        <p:spPr>
          <a:xfrm>
            <a:off x="1907712" y="3829047"/>
            <a:ext cx="1663532" cy="507831"/>
          </a:xfrm>
          <a:prstGeom prst="rect">
            <a:avLst/>
          </a:prstGeom>
          <a:noFill/>
        </p:spPr>
        <p:txBody>
          <a:bodyPr wrap="square" rtlCol="0">
            <a:spAutoFit/>
          </a:bodyPr>
          <a:lstStyle/>
          <a:p>
            <a:r>
              <a:rPr lang="en-US" sz="1350" dirty="0">
                <a:solidFill>
                  <a:schemeClr val="accent4">
                    <a:lumMod val="75000"/>
                  </a:schemeClr>
                </a:solidFill>
              </a:rPr>
              <a:t>Kamryn </a:t>
            </a:r>
            <a:r>
              <a:rPr lang="en-US" sz="1350" dirty="0" err="1">
                <a:solidFill>
                  <a:schemeClr val="accent4">
                    <a:lumMod val="75000"/>
                  </a:schemeClr>
                </a:solidFill>
              </a:rPr>
              <a:t>Lamons</a:t>
            </a:r>
            <a:r>
              <a:rPr lang="en-US" sz="1350" dirty="0">
                <a:solidFill>
                  <a:schemeClr val="accent4">
                    <a:lumMod val="75000"/>
                  </a:schemeClr>
                </a:solidFill>
              </a:rPr>
              <a:t>,</a:t>
            </a:r>
          </a:p>
          <a:p>
            <a:r>
              <a:rPr lang="en-US" sz="1350" dirty="0">
                <a:solidFill>
                  <a:schemeClr val="accent4">
                    <a:lumMod val="75000"/>
                  </a:schemeClr>
                </a:solidFill>
              </a:rPr>
              <a:t>Physics undergrad</a:t>
            </a:r>
          </a:p>
        </p:txBody>
      </p:sp>
      <p:pic>
        <p:nvPicPr>
          <p:cNvPr id="27" name="Roberto's Picture" descr="Picture of Roberto Spilka, biomedical sciences undergraduate student working on project ACCESSS.">
            <a:extLst>
              <a:ext uri="{FF2B5EF4-FFF2-40B4-BE49-F238E27FC236}">
                <a16:creationId xmlns:a16="http://schemas.microsoft.com/office/drawing/2014/main" id="{F842484F-81E4-41ED-ABF2-65F763A8C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3756" y="2118604"/>
            <a:ext cx="1646451" cy="1648962"/>
          </a:xfrm>
          <a:prstGeom prst="rect">
            <a:avLst/>
          </a:prstGeom>
        </p:spPr>
      </p:pic>
      <p:sp>
        <p:nvSpPr>
          <p:cNvPr id="28" name="Roberto's Description">
            <a:extLst>
              <a:ext uri="{FF2B5EF4-FFF2-40B4-BE49-F238E27FC236}">
                <a16:creationId xmlns:a16="http://schemas.microsoft.com/office/drawing/2014/main" id="{47A05236-B581-428A-B67D-C3A8C70EA5F5}"/>
              </a:ext>
            </a:extLst>
          </p:cNvPr>
          <p:cNvSpPr txBox="1"/>
          <p:nvPr/>
        </p:nvSpPr>
        <p:spPr>
          <a:xfrm>
            <a:off x="3750804" y="3806553"/>
            <a:ext cx="1863807" cy="507831"/>
          </a:xfrm>
          <a:prstGeom prst="rect">
            <a:avLst/>
          </a:prstGeom>
          <a:noFill/>
        </p:spPr>
        <p:txBody>
          <a:bodyPr wrap="square" rtlCol="0">
            <a:spAutoFit/>
          </a:bodyPr>
          <a:lstStyle/>
          <a:p>
            <a:r>
              <a:rPr lang="en-US" sz="1350" dirty="0">
                <a:solidFill>
                  <a:schemeClr val="accent4">
                    <a:lumMod val="75000"/>
                  </a:schemeClr>
                </a:solidFill>
              </a:rPr>
              <a:t>Roberto </a:t>
            </a:r>
            <a:r>
              <a:rPr lang="en-US" sz="1350" dirty="0" err="1">
                <a:solidFill>
                  <a:schemeClr val="accent4">
                    <a:lumMod val="75000"/>
                  </a:schemeClr>
                </a:solidFill>
              </a:rPr>
              <a:t>Spilka</a:t>
            </a:r>
            <a:r>
              <a:rPr lang="en-US" sz="1350" dirty="0">
                <a:solidFill>
                  <a:schemeClr val="accent4">
                    <a:lumMod val="75000"/>
                  </a:schemeClr>
                </a:solidFill>
              </a:rPr>
              <a:t>, </a:t>
            </a:r>
          </a:p>
          <a:p>
            <a:r>
              <a:rPr lang="en-US" sz="1350" dirty="0">
                <a:solidFill>
                  <a:schemeClr val="accent4">
                    <a:lumMod val="75000"/>
                  </a:schemeClr>
                </a:solidFill>
              </a:rPr>
              <a:t>Biomed. Sci. undergrad</a:t>
            </a:r>
          </a:p>
        </p:txBody>
      </p:sp>
      <p:pic>
        <p:nvPicPr>
          <p:cNvPr id="7" name="Erin's Picture" descr="Picture of Erin Scanlon, physics postdoc working on project ACCESSS. "/>
          <p:cNvPicPr preferRelativeResize="0">
            <a:picLocks noChangeAspect="1"/>
          </p:cNvPicPr>
          <p:nvPr/>
        </p:nvPicPr>
        <p:blipFill rotWithShape="1">
          <a:blip r:embed="rId6"/>
          <a:srcRect r="4205"/>
          <a:stretch/>
        </p:blipFill>
        <p:spPr>
          <a:xfrm>
            <a:off x="67058" y="4396513"/>
            <a:ext cx="1663534" cy="1663534"/>
          </a:xfrm>
          <a:prstGeom prst="rect">
            <a:avLst/>
          </a:prstGeom>
        </p:spPr>
      </p:pic>
      <p:sp>
        <p:nvSpPr>
          <p:cNvPr id="8" name="Erin's Description"/>
          <p:cNvSpPr txBox="1"/>
          <p:nvPr/>
        </p:nvSpPr>
        <p:spPr>
          <a:xfrm>
            <a:off x="67058" y="6084461"/>
            <a:ext cx="1663533" cy="507831"/>
          </a:xfrm>
          <a:prstGeom prst="rect">
            <a:avLst/>
          </a:prstGeom>
          <a:noFill/>
        </p:spPr>
        <p:txBody>
          <a:bodyPr wrap="square" rtlCol="0">
            <a:spAutoFit/>
          </a:bodyPr>
          <a:lstStyle/>
          <a:p>
            <a:r>
              <a:rPr lang="en-US" sz="1350" dirty="0">
                <a:solidFill>
                  <a:schemeClr val="accent4">
                    <a:lumMod val="75000"/>
                  </a:schemeClr>
                </a:solidFill>
              </a:rPr>
              <a:t>Erin Scanlon,</a:t>
            </a:r>
          </a:p>
          <a:p>
            <a:r>
              <a:rPr lang="en-US" sz="1350" dirty="0">
                <a:solidFill>
                  <a:schemeClr val="accent4">
                    <a:lumMod val="75000"/>
                  </a:schemeClr>
                </a:solidFill>
              </a:rPr>
              <a:t>Physics Postdoc</a:t>
            </a:r>
          </a:p>
        </p:txBody>
      </p:sp>
      <p:pic>
        <p:nvPicPr>
          <p:cNvPr id="11" name="Westley's Picture" descr="Picture of Westley James, physics graduate student working on project ACCESSS. "/>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1536" t="-641" r="1536" b="29819"/>
          <a:stretch/>
        </p:blipFill>
        <p:spPr bwMode="auto">
          <a:xfrm>
            <a:off x="1872870" y="4396512"/>
            <a:ext cx="1663535" cy="1663535"/>
          </a:xfrm>
          <a:prstGeom prst="rect">
            <a:avLst/>
          </a:prstGeom>
          <a:noFill/>
          <a:extLst>
            <a:ext uri="{909E8E84-426E-40DD-AFC4-6F175D3DCCD1}">
              <a14:hiddenFill xmlns:a14="http://schemas.microsoft.com/office/drawing/2010/main">
                <a:solidFill>
                  <a:srgbClr val="FFFFFF"/>
                </a:solidFill>
              </a14:hiddenFill>
            </a:ext>
          </a:extLst>
        </p:spPr>
      </p:pic>
      <p:sp>
        <p:nvSpPr>
          <p:cNvPr id="12" name="Westley's Description"/>
          <p:cNvSpPr txBox="1"/>
          <p:nvPr/>
        </p:nvSpPr>
        <p:spPr>
          <a:xfrm>
            <a:off x="1882612" y="6119681"/>
            <a:ext cx="1663532" cy="507831"/>
          </a:xfrm>
          <a:prstGeom prst="rect">
            <a:avLst/>
          </a:prstGeom>
          <a:noFill/>
        </p:spPr>
        <p:txBody>
          <a:bodyPr wrap="square" rtlCol="0">
            <a:spAutoFit/>
          </a:bodyPr>
          <a:lstStyle/>
          <a:p>
            <a:r>
              <a:rPr lang="en-US" sz="1350" dirty="0">
                <a:solidFill>
                  <a:schemeClr val="accent4">
                    <a:lumMod val="75000"/>
                  </a:schemeClr>
                </a:solidFill>
              </a:rPr>
              <a:t>Westley James,</a:t>
            </a:r>
          </a:p>
          <a:p>
            <a:r>
              <a:rPr lang="en-US" sz="1350" dirty="0">
                <a:solidFill>
                  <a:schemeClr val="accent4">
                    <a:lumMod val="75000"/>
                  </a:schemeClr>
                </a:solidFill>
              </a:rPr>
              <a:t>Physics grad </a:t>
            </a:r>
          </a:p>
        </p:txBody>
      </p:sp>
      <p:pic>
        <p:nvPicPr>
          <p:cNvPr id="15" name="Caroline's Picture" descr="Picture of Caroline Bustamante, health science undergrad working on project ACCESSS. "/>
          <p:cNvPicPr preferRelativeResize="0">
            <a:picLocks noChangeAspect="1" noChangeArrowheads="1"/>
          </p:cNvPicPr>
          <p:nvPr/>
        </p:nvPicPr>
        <p:blipFill rotWithShape="1">
          <a:blip r:embed="rId8" cstate="print">
            <a:extLst>
              <a:ext uri="{28A0092B-C50C-407E-A947-70E740481C1C}">
                <a14:useLocalDpi xmlns:a14="http://schemas.microsoft.com/office/drawing/2010/main" val="0"/>
              </a:ext>
            </a:extLst>
          </a:blip>
          <a:srcRect l="1302" t="1253" r="4074" b="30052"/>
          <a:stretch/>
        </p:blipFill>
        <p:spPr bwMode="auto">
          <a:xfrm flipH="1">
            <a:off x="3698165" y="4411086"/>
            <a:ext cx="1656940" cy="1663535"/>
          </a:xfrm>
          <a:prstGeom prst="rect">
            <a:avLst/>
          </a:prstGeom>
          <a:noFill/>
          <a:extLst>
            <a:ext uri="{909E8E84-426E-40DD-AFC4-6F175D3DCCD1}">
              <a14:hiddenFill xmlns:a14="http://schemas.microsoft.com/office/drawing/2010/main">
                <a:solidFill>
                  <a:srgbClr val="FFFFFF"/>
                </a:solidFill>
              </a14:hiddenFill>
            </a:ext>
          </a:extLst>
        </p:spPr>
      </p:pic>
      <p:sp>
        <p:nvSpPr>
          <p:cNvPr id="16" name="Caroline's Description"/>
          <p:cNvSpPr txBox="1"/>
          <p:nvPr/>
        </p:nvSpPr>
        <p:spPr>
          <a:xfrm>
            <a:off x="3698165" y="6099035"/>
            <a:ext cx="1702042" cy="507831"/>
          </a:xfrm>
          <a:prstGeom prst="rect">
            <a:avLst/>
          </a:prstGeom>
          <a:noFill/>
        </p:spPr>
        <p:txBody>
          <a:bodyPr wrap="square" rtlCol="0">
            <a:spAutoFit/>
          </a:bodyPr>
          <a:lstStyle/>
          <a:p>
            <a:r>
              <a:rPr lang="en-US" sz="1350" dirty="0">
                <a:solidFill>
                  <a:schemeClr val="accent4">
                    <a:lumMod val="75000"/>
                  </a:schemeClr>
                </a:solidFill>
              </a:rPr>
              <a:t>Caroline Bustamante,</a:t>
            </a:r>
          </a:p>
          <a:p>
            <a:r>
              <a:rPr lang="en-US" sz="1350" dirty="0">
                <a:solidFill>
                  <a:schemeClr val="accent4">
                    <a:lumMod val="75000"/>
                  </a:schemeClr>
                </a:solidFill>
              </a:rPr>
              <a:t>Health Sci. undergrad</a:t>
            </a:r>
          </a:p>
        </p:txBody>
      </p:sp>
      <p:sp>
        <p:nvSpPr>
          <p:cNvPr id="17" name="Experts in Exception Education"/>
          <p:cNvSpPr txBox="1"/>
          <p:nvPr/>
        </p:nvSpPr>
        <p:spPr>
          <a:xfrm>
            <a:off x="5494516" y="1189349"/>
            <a:ext cx="3577106" cy="892552"/>
          </a:xfrm>
          <a:prstGeom prst="rect">
            <a:avLst/>
          </a:prstGeom>
          <a:noFill/>
        </p:spPr>
        <p:txBody>
          <a:bodyPr wrap="square" rtlCol="0">
            <a:spAutoFit/>
          </a:bodyPr>
          <a:lstStyle/>
          <a:p>
            <a:pPr algn="ctr"/>
            <a:r>
              <a:rPr lang="en-US" sz="2600" dirty="0">
                <a:solidFill>
                  <a:schemeClr val="bg2">
                    <a:lumMod val="50000"/>
                  </a:schemeClr>
                </a:solidFill>
              </a:rPr>
              <a:t>Experts in Exceptional Education</a:t>
            </a:r>
          </a:p>
        </p:txBody>
      </p:sp>
      <p:pic>
        <p:nvPicPr>
          <p:cNvPr id="25" name="Amanda's Picture" descr="Picture of Amanda Lannan, exceptional education graduate student working on project ACCESSS.">
            <a:extLst>
              <a:ext uri="{FF2B5EF4-FFF2-40B4-BE49-F238E27FC236}">
                <a16:creationId xmlns:a16="http://schemas.microsoft.com/office/drawing/2014/main" id="{0514AE09-A15A-400A-B680-CA7AAB8196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4070" y="2122806"/>
            <a:ext cx="1671946" cy="1671946"/>
          </a:xfrm>
          <a:prstGeom prst="rect">
            <a:avLst/>
          </a:prstGeom>
        </p:spPr>
      </p:pic>
      <p:sp>
        <p:nvSpPr>
          <p:cNvPr id="29" name="Amanda's Description">
            <a:extLst>
              <a:ext uri="{FF2B5EF4-FFF2-40B4-BE49-F238E27FC236}">
                <a16:creationId xmlns:a16="http://schemas.microsoft.com/office/drawing/2014/main" id="{FCF60743-FDEB-45C6-89E1-6E960469CBB7}"/>
              </a:ext>
            </a:extLst>
          </p:cNvPr>
          <p:cNvSpPr txBox="1"/>
          <p:nvPr/>
        </p:nvSpPr>
        <p:spPr>
          <a:xfrm>
            <a:off x="5530464" y="3798142"/>
            <a:ext cx="1671946" cy="507831"/>
          </a:xfrm>
          <a:prstGeom prst="rect">
            <a:avLst/>
          </a:prstGeom>
          <a:noFill/>
        </p:spPr>
        <p:txBody>
          <a:bodyPr wrap="square" rtlCol="0">
            <a:spAutoFit/>
          </a:bodyPr>
          <a:lstStyle/>
          <a:p>
            <a:r>
              <a:rPr lang="en-US" sz="1350" dirty="0">
                <a:solidFill>
                  <a:schemeClr val="bg2">
                    <a:lumMod val="50000"/>
                  </a:schemeClr>
                </a:solidFill>
              </a:rPr>
              <a:t>Amanda </a:t>
            </a:r>
            <a:r>
              <a:rPr lang="en-US" sz="1350" dirty="0" err="1">
                <a:solidFill>
                  <a:schemeClr val="bg2">
                    <a:lumMod val="50000"/>
                  </a:schemeClr>
                </a:solidFill>
              </a:rPr>
              <a:t>Lannan</a:t>
            </a:r>
            <a:r>
              <a:rPr lang="en-US" sz="1350" dirty="0">
                <a:solidFill>
                  <a:schemeClr val="bg2">
                    <a:lumMod val="50000"/>
                  </a:schemeClr>
                </a:solidFill>
              </a:rPr>
              <a:t>,</a:t>
            </a:r>
          </a:p>
          <a:p>
            <a:r>
              <a:rPr lang="en-US" sz="1350" dirty="0">
                <a:solidFill>
                  <a:schemeClr val="bg2">
                    <a:lumMod val="50000"/>
                  </a:schemeClr>
                </a:solidFill>
              </a:rPr>
              <a:t>Except. Ed grad</a:t>
            </a:r>
          </a:p>
        </p:txBody>
      </p:sp>
      <p:pic>
        <p:nvPicPr>
          <p:cNvPr id="18" name="Trey's Picture" descr="Picture of Trey Vasquez, exceptional education faculty member working on project ACCESSS. "/>
          <p:cNvPicPr>
            <a:picLocks noChangeAspect="1"/>
          </p:cNvPicPr>
          <p:nvPr/>
        </p:nvPicPr>
        <p:blipFill rotWithShape="1">
          <a:blip r:embed="rId10"/>
          <a:srcRect l="3438" r="47902" b="26942"/>
          <a:stretch/>
        </p:blipFill>
        <p:spPr>
          <a:xfrm>
            <a:off x="7383136" y="2134607"/>
            <a:ext cx="1671946" cy="1671946"/>
          </a:xfrm>
          <a:prstGeom prst="rect">
            <a:avLst/>
          </a:prstGeom>
        </p:spPr>
      </p:pic>
      <p:sp>
        <p:nvSpPr>
          <p:cNvPr id="19" name="Trey's Description"/>
          <p:cNvSpPr txBox="1"/>
          <p:nvPr/>
        </p:nvSpPr>
        <p:spPr>
          <a:xfrm>
            <a:off x="7383136" y="3806553"/>
            <a:ext cx="1671946" cy="507831"/>
          </a:xfrm>
          <a:prstGeom prst="rect">
            <a:avLst/>
          </a:prstGeom>
          <a:noFill/>
        </p:spPr>
        <p:txBody>
          <a:bodyPr wrap="square" rtlCol="0">
            <a:spAutoFit/>
          </a:bodyPr>
          <a:lstStyle/>
          <a:p>
            <a:r>
              <a:rPr lang="en-US" sz="1350" dirty="0">
                <a:solidFill>
                  <a:schemeClr val="bg2">
                    <a:lumMod val="50000"/>
                  </a:schemeClr>
                </a:solidFill>
              </a:rPr>
              <a:t>Trey Vasquez,</a:t>
            </a:r>
          </a:p>
          <a:p>
            <a:r>
              <a:rPr lang="en-US" sz="1350" dirty="0">
                <a:solidFill>
                  <a:schemeClr val="bg2">
                    <a:lumMod val="50000"/>
                  </a:schemeClr>
                </a:solidFill>
              </a:rPr>
              <a:t>Except. Ed faculty</a:t>
            </a:r>
          </a:p>
        </p:txBody>
      </p:sp>
      <p:pic>
        <p:nvPicPr>
          <p:cNvPr id="20" name="Jillian's Picture" descr="Picture of Jillian Schreffler, exceptional education graduate student working on project ACCESSS. "/>
          <p:cNvPicPr>
            <a:picLocks noChangeAspect="1"/>
          </p:cNvPicPr>
          <p:nvPr/>
        </p:nvPicPr>
        <p:blipFill rotWithShape="1">
          <a:blip r:embed="rId11" cstate="print"/>
          <a:srcRect l="224" t="7592" r="-224" b="21032"/>
          <a:stretch/>
        </p:blipFill>
        <p:spPr>
          <a:xfrm>
            <a:off x="7408087" y="4411086"/>
            <a:ext cx="1663535" cy="1663535"/>
          </a:xfrm>
          <a:prstGeom prst="rect">
            <a:avLst/>
          </a:prstGeom>
        </p:spPr>
      </p:pic>
      <p:sp>
        <p:nvSpPr>
          <p:cNvPr id="21" name="Jillian's Description"/>
          <p:cNvSpPr txBox="1"/>
          <p:nvPr/>
        </p:nvSpPr>
        <p:spPr>
          <a:xfrm>
            <a:off x="7383136" y="6099035"/>
            <a:ext cx="1688486" cy="507831"/>
          </a:xfrm>
          <a:prstGeom prst="rect">
            <a:avLst/>
          </a:prstGeom>
          <a:noFill/>
        </p:spPr>
        <p:txBody>
          <a:bodyPr wrap="square" rtlCol="0">
            <a:spAutoFit/>
          </a:bodyPr>
          <a:lstStyle/>
          <a:p>
            <a:r>
              <a:rPr lang="en-US" sz="1350" dirty="0">
                <a:solidFill>
                  <a:schemeClr val="bg2">
                    <a:lumMod val="50000"/>
                  </a:schemeClr>
                </a:solidFill>
              </a:rPr>
              <a:t>Jillian Schreffler,</a:t>
            </a:r>
          </a:p>
          <a:p>
            <a:r>
              <a:rPr lang="en-US" sz="1350" dirty="0">
                <a:solidFill>
                  <a:schemeClr val="bg2">
                    <a:lumMod val="50000"/>
                  </a:schemeClr>
                </a:solidFill>
              </a:rPr>
              <a:t>Except. Ed grad</a:t>
            </a:r>
          </a:p>
        </p:txBody>
      </p:sp>
      <p:pic>
        <p:nvPicPr>
          <p:cNvPr id="22" name="Sacha's Picture" descr="Picture of Sacha Cartegena, exceptional education grad student working on project ACCESSS. ">
            <a:extLst>
              <a:ext uri="{FF2B5EF4-FFF2-40B4-BE49-F238E27FC236}">
                <a16:creationId xmlns:a16="http://schemas.microsoft.com/office/drawing/2014/main" id="{058E9503-9EF1-4FAB-B191-C7068EC779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5162" y="4411086"/>
            <a:ext cx="1647825" cy="1647825"/>
          </a:xfrm>
          <a:prstGeom prst="rect">
            <a:avLst/>
          </a:prstGeom>
        </p:spPr>
      </p:pic>
      <p:sp>
        <p:nvSpPr>
          <p:cNvPr id="10" name="Sacha's Description"/>
          <p:cNvSpPr txBox="1"/>
          <p:nvPr/>
        </p:nvSpPr>
        <p:spPr>
          <a:xfrm>
            <a:off x="5554498" y="6086422"/>
            <a:ext cx="1663532" cy="507831"/>
          </a:xfrm>
          <a:prstGeom prst="rect">
            <a:avLst/>
          </a:prstGeom>
          <a:noFill/>
        </p:spPr>
        <p:txBody>
          <a:bodyPr wrap="square" rtlCol="0">
            <a:spAutoFit/>
          </a:bodyPr>
          <a:lstStyle/>
          <a:p>
            <a:r>
              <a:rPr lang="en-US" sz="1350" dirty="0">
                <a:solidFill>
                  <a:schemeClr val="bg2">
                    <a:lumMod val="50000"/>
                  </a:schemeClr>
                </a:solidFill>
              </a:rPr>
              <a:t>Sacha </a:t>
            </a:r>
            <a:r>
              <a:rPr lang="en-US" sz="1350" dirty="0" err="1">
                <a:solidFill>
                  <a:schemeClr val="bg2">
                    <a:lumMod val="50000"/>
                  </a:schemeClr>
                </a:solidFill>
              </a:rPr>
              <a:t>Cartegena</a:t>
            </a:r>
            <a:r>
              <a:rPr lang="en-US" sz="1350" dirty="0">
                <a:solidFill>
                  <a:schemeClr val="bg2">
                    <a:lumMod val="50000"/>
                  </a:schemeClr>
                </a:solidFill>
              </a:rPr>
              <a:t>, </a:t>
            </a:r>
          </a:p>
          <a:p>
            <a:r>
              <a:rPr lang="en-US" sz="1350" dirty="0">
                <a:solidFill>
                  <a:schemeClr val="bg2">
                    <a:lumMod val="50000"/>
                  </a:schemeClr>
                </a:solidFill>
              </a:rPr>
              <a:t>Except. Ex. grad</a:t>
            </a:r>
          </a:p>
        </p:txBody>
      </p:sp>
    </p:spTree>
    <p:extLst>
      <p:ext uri="{BB962C8B-B14F-4D97-AF65-F5344CB8AC3E}">
        <p14:creationId xmlns:p14="http://schemas.microsoft.com/office/powerpoint/2010/main" val="2755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BD6-9CFC-49B4-AC03-11B62BA71FF0}"/>
              </a:ext>
            </a:extLst>
          </p:cNvPr>
          <p:cNvSpPr>
            <a:spLocks noGrp="1"/>
          </p:cNvSpPr>
          <p:nvPr>
            <p:ph type="title"/>
          </p:nvPr>
        </p:nvSpPr>
        <p:spPr/>
        <p:txBody>
          <a:bodyPr>
            <a:normAutofit fontScale="90000"/>
          </a:bodyPr>
          <a:lstStyle/>
          <a:p>
            <a:r>
              <a:rPr lang="en-US" dirty="0"/>
              <a:t>Two Prevalent Models of Disability</a:t>
            </a:r>
            <a:r>
              <a:rPr lang="en-US" baseline="30000" dirty="0"/>
              <a:t>1</a:t>
            </a:r>
          </a:p>
        </p:txBody>
      </p:sp>
      <p:pic>
        <p:nvPicPr>
          <p:cNvPr id="8" name="Individual model" descr="Individual Model of Disability: Model with a person inside a circle; the person is wearing a shirt that says &quot;The Problem&quot;. Around the edge of the circle there are arrows labeled &quot;Problem&quot; pointing toward the person."/>
          <p:cNvPicPr>
            <a:picLocks noChangeAspect="1"/>
          </p:cNvPicPr>
          <p:nvPr/>
        </p:nvPicPr>
        <p:blipFill>
          <a:blip r:embed="rId3"/>
          <a:stretch>
            <a:fillRect/>
          </a:stretch>
        </p:blipFill>
        <p:spPr>
          <a:xfrm>
            <a:off x="628650" y="2051489"/>
            <a:ext cx="3629025" cy="3657600"/>
          </a:xfrm>
          <a:prstGeom prst="rect">
            <a:avLst/>
          </a:prstGeom>
        </p:spPr>
      </p:pic>
      <p:sp>
        <p:nvSpPr>
          <p:cNvPr id="12" name="Rectangle 11"/>
          <p:cNvSpPr/>
          <p:nvPr/>
        </p:nvSpPr>
        <p:spPr>
          <a:xfrm>
            <a:off x="1107463" y="5655816"/>
            <a:ext cx="2513830" cy="246221"/>
          </a:xfrm>
          <a:prstGeom prst="rect">
            <a:avLst/>
          </a:prstGeom>
        </p:spPr>
        <p:txBody>
          <a:bodyPr wrap="none">
            <a:spAutoFit/>
          </a:bodyPr>
          <a:lstStyle/>
          <a:p>
            <a:r>
              <a:rPr lang="en-US" sz="1000" dirty="0"/>
              <a:t>http://ddsg.org.uk/taxi/medical-model.html </a:t>
            </a:r>
          </a:p>
        </p:txBody>
      </p:sp>
      <p:pic>
        <p:nvPicPr>
          <p:cNvPr id="4" name="Social model" descr="Social Model of Disability: Model with a person inside a circle. Around the edge of the circle there are arrows labeled &quot;Barriers&quot; pointing away from the person and toward the circle that is labeled &quot;Society&quot;. ">
            <a:extLst>
              <a:ext uri="{FF2B5EF4-FFF2-40B4-BE49-F238E27FC236}">
                <a16:creationId xmlns:a16="http://schemas.microsoft.com/office/drawing/2014/main" id="{8C90C060-B2BF-4B23-A4CB-8A4A3B8AE3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37" t="20586" r="53420" b="12177"/>
          <a:stretch/>
        </p:blipFill>
        <p:spPr bwMode="auto">
          <a:xfrm>
            <a:off x="4571945" y="1911061"/>
            <a:ext cx="3657599" cy="39384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53169" y="5655816"/>
            <a:ext cx="2396810" cy="246221"/>
          </a:xfrm>
          <a:prstGeom prst="rect">
            <a:avLst/>
          </a:prstGeom>
        </p:spPr>
        <p:txBody>
          <a:bodyPr wrap="none">
            <a:spAutoFit/>
          </a:bodyPr>
          <a:lstStyle/>
          <a:p>
            <a:r>
              <a:rPr lang="en-US" sz="1000" dirty="0"/>
              <a:t>http://ddsg.org.uk/taxi/social-model.html </a:t>
            </a:r>
          </a:p>
        </p:txBody>
      </p:sp>
      <p:sp>
        <p:nvSpPr>
          <p:cNvPr id="3" name="Rounded Rectangle 2" descr="This is a box highlighting that we frame our work aligned with the social model of disability. "/>
          <p:cNvSpPr/>
          <p:nvPr/>
        </p:nvSpPr>
        <p:spPr>
          <a:xfrm>
            <a:off x="4516529" y="1745674"/>
            <a:ext cx="3870091" cy="4156363"/>
          </a:xfrm>
          <a:prstGeom prst="roundRect">
            <a:avLst/>
          </a:prstGeom>
          <a:noFill/>
          <a:ln w="635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E643647-2113-4D9D-B7A5-C557CD908667}"/>
              </a:ext>
            </a:extLst>
          </p:cNvPr>
          <p:cNvSpPr txBox="1"/>
          <p:nvPr/>
        </p:nvSpPr>
        <p:spPr>
          <a:xfrm>
            <a:off x="-55" y="6488668"/>
            <a:ext cx="1708782" cy="369332"/>
          </a:xfrm>
          <a:prstGeom prst="rect">
            <a:avLst/>
          </a:prstGeom>
          <a:noFill/>
        </p:spPr>
        <p:txBody>
          <a:bodyPr wrap="square" rtlCol="0">
            <a:spAutoFit/>
          </a:bodyPr>
          <a:lstStyle/>
          <a:p>
            <a:r>
              <a:rPr lang="en-US" baseline="30000" dirty="0"/>
              <a:t>1</a:t>
            </a:r>
            <a:r>
              <a:rPr lang="en-US" dirty="0"/>
              <a:t> Goodley, 2017</a:t>
            </a:r>
          </a:p>
        </p:txBody>
      </p:sp>
    </p:spTree>
    <p:extLst>
      <p:ext uri="{BB962C8B-B14F-4D97-AF65-F5344CB8AC3E}">
        <p14:creationId xmlns:p14="http://schemas.microsoft.com/office/powerpoint/2010/main" val="27715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392"/>
            <a:ext cx="9144000" cy="875143"/>
          </a:xfrm>
        </p:spPr>
        <p:txBody>
          <a:bodyPr>
            <a:normAutofit/>
          </a:bodyPr>
          <a:lstStyle/>
          <a:p>
            <a:pPr algn="ctr"/>
            <a:r>
              <a:rPr lang="en-US" dirty="0"/>
              <a:t>People with Disabilities:</a:t>
            </a:r>
          </a:p>
        </p:txBody>
      </p:sp>
      <p:sp>
        <p:nvSpPr>
          <p:cNvPr id="3" name="Content Placeholder 2"/>
          <p:cNvSpPr>
            <a:spLocks noGrp="1"/>
          </p:cNvSpPr>
          <p:nvPr>
            <p:ph idx="1"/>
          </p:nvPr>
        </p:nvSpPr>
        <p:spPr>
          <a:xfrm>
            <a:off x="457200" y="1279092"/>
            <a:ext cx="8686800" cy="5238343"/>
          </a:xfrm>
        </p:spPr>
        <p:txBody>
          <a:bodyPr>
            <a:normAutofit/>
          </a:bodyPr>
          <a:lstStyle/>
          <a:p>
            <a:r>
              <a:rPr lang="en-US" dirty="0"/>
              <a:t>Represent approximately 15% of world’s population</a:t>
            </a:r>
            <a:r>
              <a:rPr lang="en-US" baseline="30000" dirty="0"/>
              <a:t>1</a:t>
            </a:r>
          </a:p>
          <a:p>
            <a:pPr lvl="2"/>
            <a:endParaRPr lang="en-US" sz="700" dirty="0"/>
          </a:p>
          <a:p>
            <a:r>
              <a:rPr lang="en-US" dirty="0"/>
              <a:t>Comprise approximately 10-20% of the postsecondary student population (measured using different definitions of disability categories)</a:t>
            </a:r>
            <a:r>
              <a:rPr lang="en-US" baseline="30000" dirty="0"/>
              <a:t>2,3</a:t>
            </a:r>
          </a:p>
          <a:p>
            <a:pPr lvl="2"/>
            <a:endParaRPr lang="en-US" sz="800" dirty="0"/>
          </a:p>
          <a:p>
            <a:r>
              <a:rPr lang="en-US" dirty="0"/>
              <a:t>Enroll in science and engineering majors at similar rates as students without disabilities (28% and 27.6%)</a:t>
            </a:r>
            <a:r>
              <a:rPr lang="en-US" baseline="30000" dirty="0"/>
              <a:t>3</a:t>
            </a:r>
          </a:p>
          <a:p>
            <a:pPr lvl="2"/>
            <a:endParaRPr lang="en-US" sz="700" dirty="0"/>
          </a:p>
          <a:p>
            <a:r>
              <a:rPr lang="en-US" dirty="0"/>
              <a:t>Workforce:</a:t>
            </a:r>
          </a:p>
          <a:p>
            <a:pPr lvl="1"/>
            <a:r>
              <a:rPr lang="en-US" dirty="0"/>
              <a:t>Comprise 9.3% of employed physical scientists</a:t>
            </a:r>
            <a:r>
              <a:rPr lang="en-US" baseline="30000" dirty="0"/>
              <a:t>3</a:t>
            </a:r>
          </a:p>
          <a:p>
            <a:pPr lvl="1"/>
            <a:r>
              <a:rPr lang="en-US" dirty="0"/>
              <a:t>Comprise 3.3% of employed life, physical, and social scientists</a:t>
            </a:r>
            <a:r>
              <a:rPr lang="en-US" baseline="30000" dirty="0"/>
              <a:t>4</a:t>
            </a:r>
          </a:p>
          <a:p>
            <a:pPr lvl="1"/>
            <a:r>
              <a:rPr lang="en-US" dirty="0"/>
              <a:t>Comprise 9.9% of federal civilian non-postal employees</a:t>
            </a:r>
            <a:r>
              <a:rPr lang="en-US" baseline="30000" dirty="0"/>
              <a:t>5</a:t>
            </a:r>
          </a:p>
        </p:txBody>
      </p:sp>
      <p:sp>
        <p:nvSpPr>
          <p:cNvPr id="6" name="TextBox 5">
            <a:extLst>
              <a:ext uri="{FF2B5EF4-FFF2-40B4-BE49-F238E27FC236}">
                <a16:creationId xmlns:a16="http://schemas.microsoft.com/office/drawing/2014/main" id="{0EB31A4C-5461-436D-926D-E961B95E420D}"/>
              </a:ext>
            </a:extLst>
          </p:cNvPr>
          <p:cNvSpPr txBox="1"/>
          <p:nvPr/>
        </p:nvSpPr>
        <p:spPr>
          <a:xfrm>
            <a:off x="0" y="6488668"/>
            <a:ext cx="7944419" cy="369332"/>
          </a:xfrm>
          <a:prstGeom prst="rect">
            <a:avLst/>
          </a:prstGeom>
          <a:noFill/>
        </p:spPr>
        <p:txBody>
          <a:bodyPr wrap="none" rtlCol="0">
            <a:spAutoFit/>
          </a:bodyPr>
          <a:lstStyle/>
          <a:p>
            <a:r>
              <a:rPr lang="en-US" baseline="30000" dirty="0"/>
              <a:t>1</a:t>
            </a:r>
            <a:r>
              <a:rPr lang="en-US" dirty="0"/>
              <a:t> WHO, 2015 </a:t>
            </a:r>
            <a:r>
              <a:rPr lang="en-US" baseline="30000" dirty="0"/>
              <a:t>2</a:t>
            </a:r>
            <a:r>
              <a:rPr lang="en-US" dirty="0"/>
              <a:t> Horn, </a:t>
            </a:r>
            <a:r>
              <a:rPr lang="en-US" dirty="0" err="1"/>
              <a:t>Berktold</a:t>
            </a:r>
            <a:r>
              <a:rPr lang="en-US" dirty="0"/>
              <a:t>, &amp; Bobbitt, 1999 </a:t>
            </a:r>
            <a:r>
              <a:rPr lang="en-US" baseline="30000" dirty="0"/>
              <a:t>3</a:t>
            </a:r>
            <a:r>
              <a:rPr lang="en-US" dirty="0"/>
              <a:t> NSF, 2019 </a:t>
            </a:r>
            <a:r>
              <a:rPr lang="en-US" baseline="30000" dirty="0"/>
              <a:t>4</a:t>
            </a:r>
            <a:r>
              <a:rPr lang="en-US" dirty="0"/>
              <a:t> BLS, 2020 </a:t>
            </a:r>
            <a:r>
              <a:rPr lang="en-US" baseline="30000" dirty="0"/>
              <a:t>5</a:t>
            </a:r>
            <a:r>
              <a:rPr lang="en-US" dirty="0"/>
              <a:t> OPM, 2017</a:t>
            </a:r>
          </a:p>
        </p:txBody>
      </p:sp>
    </p:spTree>
    <p:extLst>
      <p:ext uri="{BB962C8B-B14F-4D97-AF65-F5344CB8AC3E}">
        <p14:creationId xmlns:p14="http://schemas.microsoft.com/office/powerpoint/2010/main" val="11379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58" y="293214"/>
            <a:ext cx="7740502" cy="875143"/>
          </a:xfrm>
        </p:spPr>
        <p:txBody>
          <a:bodyPr>
            <a:noAutofit/>
          </a:bodyPr>
          <a:lstStyle/>
          <a:p>
            <a:r>
              <a:rPr lang="en-US" sz="3700" dirty="0"/>
              <a:t>Changing Representation of </a:t>
            </a:r>
            <a:br>
              <a:rPr lang="en-US" sz="3700" dirty="0"/>
            </a:br>
            <a:r>
              <a:rPr lang="en-US" sz="3700" dirty="0"/>
              <a:t>Disability Diagnoses in Higher Education</a:t>
            </a:r>
          </a:p>
        </p:txBody>
      </p:sp>
      <p:graphicFrame>
        <p:nvGraphicFramePr>
          <p:cNvPr id="6" name="Chart 5" descr="This graph shows the CHANGE in percent of students with disabilities over time broken down by common disability/impairment categories. It shows data from 1996, 2001, 2005, 2008, and 2012. Two general trends shown: 1. The mental/emotional/behavioral and Attention-Deficit disorder categories increased significantly from 1996 to 2012. 2. The Learning category has decreased significantly from 1996 to 2012. ">
            <a:extLst>
              <a:ext uri="{FF2B5EF4-FFF2-40B4-BE49-F238E27FC236}">
                <a16:creationId xmlns:a16="http://schemas.microsoft.com/office/drawing/2014/main" id="{FC11DDD4-5C41-45F0-89EB-135FD9FA2DC8}"/>
              </a:ext>
            </a:extLst>
          </p:cNvPr>
          <p:cNvGraphicFramePr>
            <a:graphicFrameLocks/>
          </p:cNvGraphicFramePr>
          <p:nvPr/>
        </p:nvGraphicFramePr>
        <p:xfrm>
          <a:off x="0" y="1363033"/>
          <a:ext cx="9144000" cy="5167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EB31A4C-5461-436D-926D-E961B95E420D}"/>
              </a:ext>
            </a:extLst>
          </p:cNvPr>
          <p:cNvSpPr txBox="1"/>
          <p:nvPr/>
        </p:nvSpPr>
        <p:spPr>
          <a:xfrm>
            <a:off x="0" y="6488668"/>
            <a:ext cx="3089885" cy="369332"/>
          </a:xfrm>
          <a:prstGeom prst="rect">
            <a:avLst/>
          </a:prstGeom>
          <a:noFill/>
        </p:spPr>
        <p:txBody>
          <a:bodyPr wrap="none" rtlCol="0">
            <a:spAutoFit/>
          </a:bodyPr>
          <a:lstStyle/>
          <a:p>
            <a:r>
              <a:rPr lang="en-US" dirty="0"/>
              <a:t>NCES 1996, 2014     Scott, 2009</a:t>
            </a:r>
          </a:p>
        </p:txBody>
      </p:sp>
    </p:spTree>
    <p:extLst>
      <p:ext uri="{BB962C8B-B14F-4D97-AF65-F5344CB8AC3E}">
        <p14:creationId xmlns:p14="http://schemas.microsoft.com/office/powerpoint/2010/main" val="71899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442016-A45E-4154-BFC4-B4097247007F}"/>
              </a:ext>
            </a:extLst>
          </p:cNvPr>
          <p:cNvSpPr>
            <a:spLocks noGrp="1"/>
          </p:cNvSpPr>
          <p:nvPr>
            <p:ph type="title"/>
          </p:nvPr>
        </p:nvSpPr>
        <p:spPr>
          <a:xfrm>
            <a:off x="623888" y="850605"/>
            <a:ext cx="7886700" cy="3711872"/>
          </a:xfrm>
        </p:spPr>
        <p:txBody>
          <a:bodyPr>
            <a:normAutofit/>
          </a:bodyPr>
          <a:lstStyle/>
          <a:p>
            <a:r>
              <a:rPr lang="en-US" dirty="0"/>
              <a:t>What are the national and/or institutional protections for people with disabilities?</a:t>
            </a:r>
          </a:p>
        </p:txBody>
      </p:sp>
      <p:sp>
        <p:nvSpPr>
          <p:cNvPr id="5" name="Text Placeholder 4">
            <a:extLst>
              <a:ext uri="{FF2B5EF4-FFF2-40B4-BE49-F238E27FC236}">
                <a16:creationId xmlns:a16="http://schemas.microsoft.com/office/drawing/2014/main" id="{309CD313-9CB7-4F16-999F-623A0877BC0E}"/>
              </a:ext>
            </a:extLst>
          </p:cNvPr>
          <p:cNvSpPr>
            <a:spLocks noGrp="1"/>
          </p:cNvSpPr>
          <p:nvPr>
            <p:ph type="body" idx="1"/>
          </p:nvPr>
        </p:nvSpPr>
        <p:spPr>
          <a:xfrm>
            <a:off x="623888" y="4965405"/>
            <a:ext cx="7886700" cy="1124246"/>
          </a:xfrm>
        </p:spPr>
        <p:txBody>
          <a:bodyPr/>
          <a:lstStyle/>
          <a:p>
            <a:r>
              <a:rPr lang="en-US" dirty="0"/>
              <a:t>Jot down your thoughts. </a:t>
            </a:r>
          </a:p>
        </p:txBody>
      </p:sp>
    </p:spTree>
    <p:extLst>
      <p:ext uri="{BB962C8B-B14F-4D97-AF65-F5344CB8AC3E}">
        <p14:creationId xmlns:p14="http://schemas.microsoft.com/office/powerpoint/2010/main" val="2105936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55918AC00D2C4D9805894ECD694D99" ma:contentTypeVersion="14" ma:contentTypeDescription="Create a new document." ma:contentTypeScope="" ma:versionID="53f85adffe3dc851828fcab9f63baf84">
  <xsd:schema xmlns:xsd="http://www.w3.org/2001/XMLSchema" xmlns:xs="http://www.w3.org/2001/XMLSchema" xmlns:p="http://schemas.microsoft.com/office/2006/metadata/properties" xmlns:ns1="http://schemas.microsoft.com/sharepoint/v3" xmlns:ns3="5334a35e-a0ad-470e-9e77-efa9b92f2efe" xmlns:ns4="99e538af-54df-483b-baca-4b906b72927e" targetNamespace="http://schemas.microsoft.com/office/2006/metadata/properties" ma:root="true" ma:fieldsID="3a35b7c5855557bbd1d4db60fac7ec8c" ns1:_="" ns3:_="" ns4:_="">
    <xsd:import namespace="http://schemas.microsoft.com/sharepoint/v3"/>
    <xsd:import namespace="5334a35e-a0ad-470e-9e77-efa9b92f2efe"/>
    <xsd:import namespace="99e538af-54df-483b-baca-4b906b72927e"/>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4a35e-a0ad-470e-9e77-efa9b92f2e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e538af-54df-483b-baca-4b906b72927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E9F263-922B-4A58-AD80-47E14A3706BE}">
  <ds:schemaRefs>
    <ds:schemaRef ds:uri="5334a35e-a0ad-470e-9e77-efa9b92f2efe"/>
    <ds:schemaRef ds:uri="http://www.w3.org/XML/1998/namespace"/>
    <ds:schemaRef ds:uri="http://purl.org/dc/elements/1.1/"/>
    <ds:schemaRef ds:uri="http://schemas.openxmlformats.org/package/2006/metadata/core-properties"/>
    <ds:schemaRef ds:uri="http://schemas.microsoft.com/office/infopath/2007/PartnerControls"/>
    <ds:schemaRef ds:uri="99e538af-54df-483b-baca-4b906b72927e"/>
    <ds:schemaRef ds:uri="http://schemas.microsoft.com/sharepoint/v3"/>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435C77BB-F0ED-47CB-B947-827759CC1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334a35e-a0ad-470e-9e77-efa9b92f2efe"/>
    <ds:schemaRef ds:uri="99e538af-54df-483b-baca-4b906b729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9E15CE-7C15-4D98-B779-3E527F9443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Lecture Slides Template</Template>
  <TotalTime>18197</TotalTime>
  <Words>2989</Words>
  <Application>Microsoft Office PowerPoint</Application>
  <PresentationFormat>On-screen Show (4:3)</PresentationFormat>
  <Paragraphs>386</Paragraphs>
  <Slides>42</Slides>
  <Notes>33</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Physics and Disability: Supporting the Variety of Peoples’ Needs, Abilities, and Interests</vt:lpstr>
      <vt:lpstr>Outline</vt:lpstr>
      <vt:lpstr>Poll: Who is here with us today?</vt:lpstr>
      <vt:lpstr>Outline</vt:lpstr>
      <vt:lpstr>Our UCF Research Team</vt:lpstr>
      <vt:lpstr>Two Prevalent Models of Disability1</vt:lpstr>
      <vt:lpstr>People with Disabilities:</vt:lpstr>
      <vt:lpstr>Changing Representation of  Disability Diagnoses in Higher Education</vt:lpstr>
      <vt:lpstr>What are the national and/or institutional protections for people with disabilities?</vt:lpstr>
      <vt:lpstr>Protections for People with Disabilities</vt:lpstr>
      <vt:lpstr>However…</vt:lpstr>
      <vt:lpstr>Let’s talk about Ableism</vt:lpstr>
      <vt:lpstr>Describing Ableism1-3</vt:lpstr>
      <vt:lpstr>Examples of Ableism in STEM</vt:lpstr>
      <vt:lpstr>Supporting Students with Disabilities</vt:lpstr>
      <vt:lpstr>Ability Profiles Toy Model</vt:lpstr>
      <vt:lpstr>PowerPoint Presentation</vt:lpstr>
      <vt:lpstr>Current Accommodations Model</vt:lpstr>
      <vt:lpstr>Universal Design of Products</vt:lpstr>
      <vt:lpstr>Universal Design for Learning (UDL)</vt:lpstr>
      <vt:lpstr>Universal Design for Learning Framework1</vt:lpstr>
      <vt:lpstr>Backwards Design with UDL1</vt:lpstr>
      <vt:lpstr>UDL Resources</vt:lpstr>
      <vt:lpstr>Supporting Students with ADHD1 </vt:lpstr>
      <vt:lpstr>Inclusive Teaching Strategies</vt:lpstr>
      <vt:lpstr>Supporting people with disabilities in the workforce</vt:lpstr>
      <vt:lpstr>Guiding Questions</vt:lpstr>
      <vt:lpstr>Our Study</vt:lpstr>
      <vt:lpstr>Physicists’ Knowledge about Disability</vt:lpstr>
      <vt:lpstr>Physicists’ Knowledge about Disability</vt:lpstr>
      <vt:lpstr>Beliefs about the Viability of Physics Careers </vt:lpstr>
      <vt:lpstr>Role of Mentors in Supporting People with Disabilities</vt:lpstr>
      <vt:lpstr>“Ability, like race, is a social construct. The experts are those in power, and their knowledge about not only STEM but about who is able to do STEM comes from them—so they remain in power.”1</vt:lpstr>
      <vt:lpstr>Who we are prepared to teach and support in the physics community expresses our expectations  of who will participate</vt:lpstr>
      <vt:lpstr>Who we are prepared to teach and support in the physics community expresses our expectations  of who will participate</vt:lpstr>
      <vt:lpstr>Thank you for your attention!</vt:lpstr>
      <vt:lpstr>References - 1</vt:lpstr>
      <vt:lpstr>References - 2</vt:lpstr>
      <vt:lpstr>References - 3</vt:lpstr>
      <vt:lpstr>References - 4</vt:lpstr>
      <vt:lpstr>References - 5</vt:lpstr>
      <vt:lpstr>Abstract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Physics Students' Mathematics and Physics Epistemological Resources</dc:title>
  <dc:creator>Erin  Scanlon</dc:creator>
  <cp:lastModifiedBy>Erin's PC</cp:lastModifiedBy>
  <cp:revision>1435</cp:revision>
  <dcterms:created xsi:type="dcterms:W3CDTF">2017-06-30T20:02:26Z</dcterms:created>
  <dcterms:modified xsi:type="dcterms:W3CDTF">2020-06-12T12:51:22Z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0x010100EF55918AC00D2C4D9805894ECD694D99</vt:lpwstr>
  </property>
</Properties>
</file>