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1" r:id="rId7"/>
    <p:sldId id="260" r:id="rId8"/>
    <p:sldId id="263" r:id="rId9"/>
    <p:sldId id="264" r:id="rId10"/>
    <p:sldId id="265" r:id="rId11"/>
    <p:sldId id="266" r:id="rId12"/>
    <p:sldId id="267" r:id="rId13"/>
    <p:sldId id="268" r:id="rId14"/>
    <p:sldId id="269" r:id="rId15"/>
    <p:sldId id="271" r:id="rId16"/>
    <p:sldId id="270"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114" d="100"/>
          <a:sy n="114" d="100"/>
        </p:scale>
        <p:origin x="36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91EE90-5491-4695-9CF1-2B6719D9F22A}" type="datetimeFigureOut">
              <a:rPr lang="en-US" smtClean="0"/>
              <a:t>3/31/22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56AA9-E081-4B10-BBDD-764CC3F3BDA2}" type="slidenum">
              <a:rPr lang="en-US" smtClean="0"/>
              <a:t>‹#›</a:t>
            </a:fld>
            <a:endParaRPr lang="en-US"/>
          </a:p>
        </p:txBody>
      </p:sp>
    </p:spTree>
    <p:extLst>
      <p:ext uri="{BB962C8B-B14F-4D97-AF65-F5344CB8AC3E}">
        <p14:creationId xmlns:p14="http://schemas.microsoft.com/office/powerpoint/2010/main" val="3291464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91EE90-5491-4695-9CF1-2B6719D9F22A}" type="datetimeFigureOut">
              <a:rPr lang="en-US" smtClean="0"/>
              <a:t>3/31/22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56AA9-E081-4B10-BBDD-764CC3F3BDA2}" type="slidenum">
              <a:rPr lang="en-US" smtClean="0"/>
              <a:t>‹#›</a:t>
            </a:fld>
            <a:endParaRPr lang="en-US"/>
          </a:p>
        </p:txBody>
      </p:sp>
    </p:spTree>
    <p:extLst>
      <p:ext uri="{BB962C8B-B14F-4D97-AF65-F5344CB8AC3E}">
        <p14:creationId xmlns:p14="http://schemas.microsoft.com/office/powerpoint/2010/main" val="2631007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91EE90-5491-4695-9CF1-2B6719D9F22A}" type="datetimeFigureOut">
              <a:rPr lang="en-US" smtClean="0"/>
              <a:t>3/31/22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56AA9-E081-4B10-BBDD-764CC3F3BDA2}" type="slidenum">
              <a:rPr lang="en-US" smtClean="0"/>
              <a:t>‹#›</a:t>
            </a:fld>
            <a:endParaRPr lang="en-US"/>
          </a:p>
        </p:txBody>
      </p:sp>
    </p:spTree>
    <p:extLst>
      <p:ext uri="{BB962C8B-B14F-4D97-AF65-F5344CB8AC3E}">
        <p14:creationId xmlns:p14="http://schemas.microsoft.com/office/powerpoint/2010/main" val="3505411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91EE90-5491-4695-9CF1-2B6719D9F22A}" type="datetimeFigureOut">
              <a:rPr lang="en-US" smtClean="0"/>
              <a:t>3/31/22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56AA9-E081-4B10-BBDD-764CC3F3BDA2}" type="slidenum">
              <a:rPr lang="en-US" smtClean="0"/>
              <a:t>‹#›</a:t>
            </a:fld>
            <a:endParaRPr lang="en-US"/>
          </a:p>
        </p:txBody>
      </p:sp>
    </p:spTree>
    <p:extLst>
      <p:ext uri="{BB962C8B-B14F-4D97-AF65-F5344CB8AC3E}">
        <p14:creationId xmlns:p14="http://schemas.microsoft.com/office/powerpoint/2010/main" val="653076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91EE90-5491-4695-9CF1-2B6719D9F22A}" type="datetimeFigureOut">
              <a:rPr lang="en-US" smtClean="0"/>
              <a:t>3/31/22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56AA9-E081-4B10-BBDD-764CC3F3BDA2}" type="slidenum">
              <a:rPr lang="en-US" smtClean="0"/>
              <a:t>‹#›</a:t>
            </a:fld>
            <a:endParaRPr lang="en-US"/>
          </a:p>
        </p:txBody>
      </p:sp>
    </p:spTree>
    <p:extLst>
      <p:ext uri="{BB962C8B-B14F-4D97-AF65-F5344CB8AC3E}">
        <p14:creationId xmlns:p14="http://schemas.microsoft.com/office/powerpoint/2010/main" val="1755632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91EE90-5491-4695-9CF1-2B6719D9F22A}" type="datetimeFigureOut">
              <a:rPr lang="en-US" smtClean="0"/>
              <a:t>3/31/22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56AA9-E081-4B10-BBDD-764CC3F3BDA2}" type="slidenum">
              <a:rPr lang="en-US" smtClean="0"/>
              <a:t>‹#›</a:t>
            </a:fld>
            <a:endParaRPr lang="en-US"/>
          </a:p>
        </p:txBody>
      </p:sp>
    </p:spTree>
    <p:extLst>
      <p:ext uri="{BB962C8B-B14F-4D97-AF65-F5344CB8AC3E}">
        <p14:creationId xmlns:p14="http://schemas.microsoft.com/office/powerpoint/2010/main" val="2071989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91EE90-5491-4695-9CF1-2B6719D9F22A}" type="datetimeFigureOut">
              <a:rPr lang="en-US" smtClean="0"/>
              <a:t>3/31/22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956AA9-E081-4B10-BBDD-764CC3F3BDA2}" type="slidenum">
              <a:rPr lang="en-US" smtClean="0"/>
              <a:t>‹#›</a:t>
            </a:fld>
            <a:endParaRPr lang="en-US"/>
          </a:p>
        </p:txBody>
      </p:sp>
    </p:spTree>
    <p:extLst>
      <p:ext uri="{BB962C8B-B14F-4D97-AF65-F5344CB8AC3E}">
        <p14:creationId xmlns:p14="http://schemas.microsoft.com/office/powerpoint/2010/main" val="3684780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91EE90-5491-4695-9CF1-2B6719D9F22A}" type="datetimeFigureOut">
              <a:rPr lang="en-US" smtClean="0"/>
              <a:t>3/31/22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956AA9-E081-4B10-BBDD-764CC3F3BDA2}" type="slidenum">
              <a:rPr lang="en-US" smtClean="0"/>
              <a:t>‹#›</a:t>
            </a:fld>
            <a:endParaRPr lang="en-US"/>
          </a:p>
        </p:txBody>
      </p:sp>
    </p:spTree>
    <p:extLst>
      <p:ext uri="{BB962C8B-B14F-4D97-AF65-F5344CB8AC3E}">
        <p14:creationId xmlns:p14="http://schemas.microsoft.com/office/powerpoint/2010/main" val="468423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91EE90-5491-4695-9CF1-2B6719D9F22A}" type="datetimeFigureOut">
              <a:rPr lang="en-US" smtClean="0"/>
              <a:t>3/31/22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956AA9-E081-4B10-BBDD-764CC3F3BDA2}" type="slidenum">
              <a:rPr lang="en-US" smtClean="0"/>
              <a:t>‹#›</a:t>
            </a:fld>
            <a:endParaRPr lang="en-US"/>
          </a:p>
        </p:txBody>
      </p:sp>
    </p:spTree>
    <p:extLst>
      <p:ext uri="{BB962C8B-B14F-4D97-AF65-F5344CB8AC3E}">
        <p14:creationId xmlns:p14="http://schemas.microsoft.com/office/powerpoint/2010/main" val="784416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91EE90-5491-4695-9CF1-2B6719D9F22A}" type="datetimeFigureOut">
              <a:rPr lang="en-US" smtClean="0"/>
              <a:t>3/31/22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56AA9-E081-4B10-BBDD-764CC3F3BDA2}" type="slidenum">
              <a:rPr lang="en-US" smtClean="0"/>
              <a:t>‹#›</a:t>
            </a:fld>
            <a:endParaRPr lang="en-US"/>
          </a:p>
        </p:txBody>
      </p:sp>
    </p:spTree>
    <p:extLst>
      <p:ext uri="{BB962C8B-B14F-4D97-AF65-F5344CB8AC3E}">
        <p14:creationId xmlns:p14="http://schemas.microsoft.com/office/powerpoint/2010/main" val="2519895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91EE90-5491-4695-9CF1-2B6719D9F22A}" type="datetimeFigureOut">
              <a:rPr lang="en-US" smtClean="0"/>
              <a:t>3/31/22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56AA9-E081-4B10-BBDD-764CC3F3BDA2}" type="slidenum">
              <a:rPr lang="en-US" smtClean="0"/>
              <a:t>‹#›</a:t>
            </a:fld>
            <a:endParaRPr lang="en-US"/>
          </a:p>
        </p:txBody>
      </p:sp>
    </p:spTree>
    <p:extLst>
      <p:ext uri="{BB962C8B-B14F-4D97-AF65-F5344CB8AC3E}">
        <p14:creationId xmlns:p14="http://schemas.microsoft.com/office/powerpoint/2010/main" val="24570702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91EE90-5491-4695-9CF1-2B6719D9F22A}" type="datetimeFigureOut">
              <a:rPr lang="en-US" smtClean="0"/>
              <a:t>3/31/22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956AA9-E081-4B10-BBDD-764CC3F3BDA2}" type="slidenum">
              <a:rPr lang="en-US" smtClean="0"/>
              <a:t>‹#›</a:t>
            </a:fld>
            <a:endParaRPr lang="en-US"/>
          </a:p>
        </p:txBody>
      </p:sp>
    </p:spTree>
    <p:extLst>
      <p:ext uri="{BB962C8B-B14F-4D97-AF65-F5344CB8AC3E}">
        <p14:creationId xmlns:p14="http://schemas.microsoft.com/office/powerpoint/2010/main" val="1994237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aps.org/careers/employment/index.cfm" TargetMode="External"/><Relationship Id="rId3" Type="http://schemas.openxmlformats.org/officeDocument/2006/relationships/hyperlink" Target="https://jobs.chronicle.co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drew.alton@augie.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physicsworld.com/a/industry-or-academia-how-to-choose-your-path/"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Curious about being a Faculty member at a four-year college</a:t>
            </a:r>
            <a:endParaRPr lang="en-US" dirty="0"/>
          </a:p>
        </p:txBody>
      </p:sp>
      <p:sp>
        <p:nvSpPr>
          <p:cNvPr id="3" name="Subtitle 2"/>
          <p:cNvSpPr>
            <a:spLocks noGrp="1"/>
          </p:cNvSpPr>
          <p:nvPr>
            <p:ph type="subTitle" idx="1"/>
          </p:nvPr>
        </p:nvSpPr>
        <p:spPr/>
        <p:txBody>
          <a:bodyPr/>
          <a:lstStyle/>
          <a:p>
            <a:r>
              <a:rPr lang="en-US" dirty="0" smtClean="0"/>
              <a:t>Drew Alton</a:t>
            </a:r>
          </a:p>
          <a:p>
            <a:r>
              <a:rPr lang="en-US" dirty="0" err="1" smtClean="0"/>
              <a:t>Augustana</a:t>
            </a:r>
            <a:r>
              <a:rPr lang="en-US" dirty="0" smtClean="0"/>
              <a:t> University</a:t>
            </a:r>
            <a:endParaRPr lang="en-US" dirty="0"/>
          </a:p>
        </p:txBody>
      </p:sp>
    </p:spTree>
    <p:extLst>
      <p:ext uri="{BB962C8B-B14F-4D97-AF65-F5344CB8AC3E}">
        <p14:creationId xmlns:p14="http://schemas.microsoft.com/office/powerpoint/2010/main" val="1067852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teaching this year</a:t>
            </a:r>
            <a:endParaRPr lang="en-US" dirty="0"/>
          </a:p>
        </p:txBody>
      </p:sp>
      <p:sp>
        <p:nvSpPr>
          <p:cNvPr id="3" name="Content Placeholder 2"/>
          <p:cNvSpPr>
            <a:spLocks noGrp="1"/>
          </p:cNvSpPr>
          <p:nvPr>
            <p:ph idx="1"/>
          </p:nvPr>
        </p:nvSpPr>
        <p:spPr/>
        <p:txBody>
          <a:bodyPr/>
          <a:lstStyle/>
          <a:p>
            <a:pPr lvl="1"/>
            <a:r>
              <a:rPr lang="en-US" dirty="0"/>
              <a:t>Fall </a:t>
            </a:r>
            <a:endParaRPr lang="en-US" dirty="0" smtClean="0"/>
          </a:p>
          <a:p>
            <a:pPr lvl="2"/>
            <a:r>
              <a:rPr lang="en-US" dirty="0" smtClean="0"/>
              <a:t>Physics </a:t>
            </a:r>
            <a:r>
              <a:rPr lang="en-US" dirty="0"/>
              <a:t>1-calc based  3 </a:t>
            </a:r>
            <a:r>
              <a:rPr lang="en-US" dirty="0" err="1"/>
              <a:t>hrs</a:t>
            </a:r>
            <a:r>
              <a:rPr lang="en-US" dirty="0"/>
              <a:t> lecture and two-2 hour labs total of 30-40 students</a:t>
            </a:r>
          </a:p>
          <a:p>
            <a:pPr lvl="2"/>
            <a:r>
              <a:rPr lang="en-US" dirty="0"/>
              <a:t>Computational Physics—Survey of </a:t>
            </a:r>
            <a:r>
              <a:rPr lang="en-US" dirty="0" err="1"/>
              <a:t>Calc</a:t>
            </a:r>
            <a:r>
              <a:rPr lang="en-US" dirty="0"/>
              <a:t> 3, DE, linear Algebra and </a:t>
            </a:r>
            <a:r>
              <a:rPr lang="en-US" dirty="0" err="1"/>
              <a:t>Matlab</a:t>
            </a:r>
            <a:r>
              <a:rPr lang="en-US" dirty="0"/>
              <a:t> 3 hours, </a:t>
            </a:r>
            <a:r>
              <a:rPr lang="en-US" dirty="0" smtClean="0"/>
              <a:t>5-10 </a:t>
            </a:r>
            <a:r>
              <a:rPr lang="en-US" dirty="0"/>
              <a:t>students</a:t>
            </a:r>
          </a:p>
          <a:p>
            <a:pPr lvl="2"/>
            <a:r>
              <a:rPr lang="en-US" dirty="0"/>
              <a:t>Co-teach </a:t>
            </a:r>
            <a:r>
              <a:rPr lang="en-US" dirty="0" smtClean="0"/>
              <a:t>Intermediate </a:t>
            </a:r>
            <a:r>
              <a:rPr lang="en-US" dirty="0"/>
              <a:t>Lab,  </a:t>
            </a:r>
            <a:r>
              <a:rPr lang="en-US" dirty="0" smtClean="0"/>
              <a:t>3-7 students</a:t>
            </a:r>
          </a:p>
          <a:p>
            <a:pPr lvl="1"/>
            <a:r>
              <a:rPr lang="en-US" dirty="0" smtClean="0"/>
              <a:t>January</a:t>
            </a:r>
          </a:p>
          <a:p>
            <a:pPr lvl="2"/>
            <a:r>
              <a:rPr lang="en-US" dirty="0" smtClean="0"/>
              <a:t>Electronics for Scientists and Engineers, 3 hours lecture, 3 hours lab each day, 10 students…I love this class but hate teaching it in January</a:t>
            </a:r>
          </a:p>
          <a:p>
            <a:pPr lvl="1"/>
            <a:r>
              <a:rPr lang="en-US" dirty="0" smtClean="0"/>
              <a:t>Spring</a:t>
            </a:r>
          </a:p>
          <a:p>
            <a:pPr lvl="2"/>
            <a:r>
              <a:rPr lang="en-US" dirty="0" smtClean="0"/>
              <a:t>Analytical Mechanics (Junior level) 3 hours lecture, 9 students</a:t>
            </a:r>
          </a:p>
          <a:p>
            <a:pPr lvl="2"/>
            <a:r>
              <a:rPr lang="en-US" dirty="0" smtClean="0"/>
              <a:t>Teaching release from a grant</a:t>
            </a:r>
          </a:p>
          <a:p>
            <a:pPr lvl="2"/>
            <a:r>
              <a:rPr lang="en-US" dirty="0" smtClean="0"/>
              <a:t>Co-teach </a:t>
            </a:r>
            <a:r>
              <a:rPr lang="en-US" dirty="0"/>
              <a:t>Advanced Lab,  3-7 students</a:t>
            </a:r>
          </a:p>
          <a:p>
            <a:endParaRPr lang="en-US" dirty="0"/>
          </a:p>
        </p:txBody>
      </p:sp>
    </p:spTree>
    <p:extLst>
      <p:ext uri="{BB962C8B-B14F-4D97-AF65-F5344CB8AC3E}">
        <p14:creationId xmlns:p14="http://schemas.microsoft.com/office/powerpoint/2010/main" val="3255623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Variety in what they expect</a:t>
            </a:r>
            <a:endParaRPr lang="en-US" dirty="0"/>
          </a:p>
        </p:txBody>
      </p:sp>
      <p:sp>
        <p:nvSpPr>
          <p:cNvPr id="3" name="Content Placeholder 2"/>
          <p:cNvSpPr>
            <a:spLocks noGrp="1"/>
          </p:cNvSpPr>
          <p:nvPr>
            <p:ph idx="1"/>
          </p:nvPr>
        </p:nvSpPr>
        <p:spPr/>
        <p:txBody>
          <a:bodyPr>
            <a:normAutofit lnSpcReduction="10000"/>
          </a:bodyPr>
          <a:lstStyle/>
          <a:p>
            <a:r>
              <a:rPr lang="en-US" dirty="0" smtClean="0"/>
              <a:t>See the teaching load</a:t>
            </a:r>
          </a:p>
          <a:p>
            <a:r>
              <a:rPr lang="en-US" dirty="0" smtClean="0"/>
              <a:t>Research</a:t>
            </a:r>
          </a:p>
          <a:p>
            <a:pPr lvl="1"/>
            <a:r>
              <a:rPr lang="en-US" dirty="0" smtClean="0"/>
              <a:t>Some places don’t expect any at all, some places like </a:t>
            </a:r>
            <a:r>
              <a:rPr lang="en-US" dirty="0" err="1" smtClean="0"/>
              <a:t>Augustana</a:t>
            </a:r>
            <a:r>
              <a:rPr lang="en-US" dirty="0" smtClean="0"/>
              <a:t> expect research during the summer but “almost nothing” during the school year</a:t>
            </a:r>
          </a:p>
          <a:p>
            <a:r>
              <a:rPr lang="en-US" dirty="0" smtClean="0"/>
              <a:t>Advising</a:t>
            </a:r>
          </a:p>
          <a:p>
            <a:pPr lvl="1"/>
            <a:r>
              <a:rPr lang="en-US" dirty="0" smtClean="0"/>
              <a:t>It’s very likely you’ll advise students who are physics majors</a:t>
            </a:r>
          </a:p>
          <a:p>
            <a:pPr lvl="1"/>
            <a:r>
              <a:rPr lang="en-US" dirty="0" smtClean="0"/>
              <a:t>May need to advise students who are undecided/exploring</a:t>
            </a:r>
          </a:p>
          <a:p>
            <a:r>
              <a:rPr lang="en-US" dirty="0" smtClean="0"/>
              <a:t>Committee duties</a:t>
            </a:r>
          </a:p>
          <a:p>
            <a:r>
              <a:rPr lang="en-US" dirty="0" smtClean="0"/>
              <a:t>Standing committees like curriculum council, task forces on revamping Gen Ed, </a:t>
            </a:r>
            <a:r>
              <a:rPr lang="en-US" dirty="0" err="1" smtClean="0"/>
              <a:t>etc</a:t>
            </a:r>
            <a:endParaRPr lang="en-US" dirty="0"/>
          </a:p>
        </p:txBody>
      </p:sp>
    </p:spTree>
    <p:extLst>
      <p:ext uri="{BB962C8B-B14F-4D97-AF65-F5344CB8AC3E}">
        <p14:creationId xmlns:p14="http://schemas.microsoft.com/office/powerpoint/2010/main" val="3238816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a:t>
            </a:r>
            <a:endParaRPr lang="en-US" dirty="0"/>
          </a:p>
        </p:txBody>
      </p:sp>
      <p:sp>
        <p:nvSpPr>
          <p:cNvPr id="3" name="Content Placeholder 2"/>
          <p:cNvSpPr>
            <a:spLocks noGrp="1"/>
          </p:cNvSpPr>
          <p:nvPr>
            <p:ph idx="1"/>
          </p:nvPr>
        </p:nvSpPr>
        <p:spPr/>
        <p:txBody>
          <a:bodyPr>
            <a:normAutofit lnSpcReduction="10000"/>
          </a:bodyPr>
          <a:lstStyle/>
          <a:p>
            <a:r>
              <a:rPr lang="en-US" dirty="0" smtClean="0"/>
              <a:t>When I applied for R1 institutions, I applied to places in England, Canada, across the USA</a:t>
            </a:r>
          </a:p>
          <a:p>
            <a:r>
              <a:rPr lang="en-US" dirty="0" smtClean="0"/>
              <a:t>For the PUI, I only applied within about a 7 hour drive of mine and my wife’s home towns. </a:t>
            </a:r>
          </a:p>
          <a:p>
            <a:r>
              <a:rPr lang="en-US" dirty="0" smtClean="0"/>
              <a:t>Most R1 institutions were looking in a specific specialty and if it was particle physics they had a specific subspecialty in mine and possibly a specific experiment (Particle physics, neutrino physics or collider physics…even CMS not Atlas)</a:t>
            </a:r>
          </a:p>
          <a:p>
            <a:r>
              <a:rPr lang="en-US" dirty="0" smtClean="0"/>
              <a:t>Most PUIs are looking for someone with teaching experience, they want you to at least pretend you’ll do some research but that means basically if they’re in your chosen geography you have a chance</a:t>
            </a:r>
            <a:endParaRPr lang="en-US" dirty="0"/>
          </a:p>
        </p:txBody>
      </p:sp>
    </p:spTree>
    <p:extLst>
      <p:ext uri="{BB962C8B-B14F-4D97-AF65-F5344CB8AC3E}">
        <p14:creationId xmlns:p14="http://schemas.microsoft.com/office/powerpoint/2010/main" val="3949891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Funding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Research Corporation for Scientific Advancement has grants for physics professors in their first 3 years and at PUI.</a:t>
            </a:r>
          </a:p>
          <a:p>
            <a:r>
              <a:rPr lang="en-US" dirty="0" smtClean="0"/>
              <a:t>NSF has programs specifically for PUI.  All the tenure/tenure track faculty at AU have NSF funding.  This is unusual but I think it’s because we can help each other that it’s worked for us.</a:t>
            </a:r>
          </a:p>
          <a:p>
            <a:r>
              <a:rPr lang="en-US" dirty="0" smtClean="0"/>
              <a:t>Some states are </a:t>
            </a:r>
            <a:r>
              <a:rPr lang="en-US" dirty="0" err="1" smtClean="0"/>
              <a:t>EPSCoR</a:t>
            </a:r>
            <a:r>
              <a:rPr lang="en-US" dirty="0" smtClean="0"/>
              <a:t> states, these are states which don’t get very much federal research funding, and thus they have a pipeline to money only for them.  </a:t>
            </a:r>
          </a:p>
          <a:p>
            <a:r>
              <a:rPr lang="en-US" dirty="0" smtClean="0"/>
              <a:t>I chose South Dakota because of plans for DUSEL which has become SURF.</a:t>
            </a:r>
          </a:p>
          <a:p>
            <a:r>
              <a:rPr lang="en-US" dirty="0" smtClean="0"/>
              <a:t>My institution also has internal grants.  The first two years, I got those to support me getting my program started.  They were $7000. </a:t>
            </a:r>
          </a:p>
          <a:p>
            <a:r>
              <a:rPr lang="en-US" dirty="0" smtClean="0"/>
              <a:t>So it’s possible to get some money.  The NSF grants have been $20,000/year up to $70,000 a year.  You (probably) won’t have a post-doc but you can support a few undergrads and a month or two of summer salary and a little travel</a:t>
            </a:r>
            <a:endParaRPr lang="en-US" dirty="0"/>
          </a:p>
        </p:txBody>
      </p:sp>
    </p:spTree>
    <p:extLst>
      <p:ext uri="{BB962C8B-B14F-4D97-AF65-F5344CB8AC3E}">
        <p14:creationId xmlns:p14="http://schemas.microsoft.com/office/powerpoint/2010/main" val="3338726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Search</a:t>
            </a:r>
            <a:endParaRPr lang="en-US" dirty="0"/>
          </a:p>
        </p:txBody>
      </p:sp>
      <p:sp>
        <p:nvSpPr>
          <p:cNvPr id="3" name="Content Placeholder 2"/>
          <p:cNvSpPr>
            <a:spLocks noGrp="1"/>
          </p:cNvSpPr>
          <p:nvPr>
            <p:ph idx="1"/>
          </p:nvPr>
        </p:nvSpPr>
        <p:spPr/>
        <p:txBody>
          <a:bodyPr/>
          <a:lstStyle/>
          <a:p>
            <a:r>
              <a:rPr lang="en-US" dirty="0" smtClean="0"/>
              <a:t>Where you apply is different </a:t>
            </a:r>
            <a:r>
              <a:rPr lang="en-US" dirty="0"/>
              <a:t>as mentioned </a:t>
            </a:r>
            <a:endParaRPr lang="en-US" dirty="0" smtClean="0"/>
          </a:p>
          <a:p>
            <a:r>
              <a:rPr lang="en-US" dirty="0" smtClean="0"/>
              <a:t>How you apply is also different</a:t>
            </a:r>
          </a:p>
          <a:p>
            <a:r>
              <a:rPr lang="en-US" dirty="0" smtClean="0"/>
              <a:t>How the interview goes is going to be different</a:t>
            </a:r>
          </a:p>
          <a:p>
            <a:r>
              <a:rPr lang="en-US" dirty="0" smtClean="0"/>
              <a:t>….. Before all of that</a:t>
            </a:r>
          </a:p>
          <a:p>
            <a:r>
              <a:rPr lang="en-US" dirty="0" smtClean="0"/>
              <a:t>What experience they want you to have is different</a:t>
            </a:r>
            <a:endParaRPr lang="en-US" dirty="0"/>
          </a:p>
        </p:txBody>
      </p:sp>
    </p:spTree>
    <p:extLst>
      <p:ext uri="{BB962C8B-B14F-4D97-AF65-F5344CB8AC3E}">
        <p14:creationId xmlns:p14="http://schemas.microsoft.com/office/powerpoint/2010/main" val="2178311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 before you start to apply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Any teaching experience</a:t>
            </a:r>
          </a:p>
          <a:p>
            <a:pPr lvl="1"/>
            <a:r>
              <a:rPr lang="en-US" dirty="0" smtClean="0"/>
              <a:t>I knew I wanted the teach…my original plan for my BS was a high school teacher</a:t>
            </a:r>
          </a:p>
          <a:p>
            <a:pPr lvl="2"/>
            <a:r>
              <a:rPr lang="en-US" dirty="0" smtClean="0"/>
              <a:t>So I helped teach a high school class of 5</a:t>
            </a:r>
          </a:p>
          <a:p>
            <a:pPr lvl="1"/>
            <a:r>
              <a:rPr lang="en-US" dirty="0" smtClean="0"/>
              <a:t>Anything you do beyond “I taught a lab class my first two years of grad school” will help.</a:t>
            </a:r>
          </a:p>
          <a:p>
            <a:pPr lvl="1"/>
            <a:r>
              <a:rPr lang="en-US" dirty="0" smtClean="0"/>
              <a:t>Tutor (Mathnasium, Varsity Tutors, </a:t>
            </a:r>
            <a:r>
              <a:rPr lang="en-US" dirty="0" err="1" smtClean="0"/>
              <a:t>etc</a:t>
            </a:r>
            <a:r>
              <a:rPr lang="en-US" dirty="0" smtClean="0"/>
              <a:t>) you’ll make a bit of money but it also separates you from everyone else</a:t>
            </a:r>
          </a:p>
          <a:p>
            <a:pPr lvl="1"/>
            <a:r>
              <a:rPr lang="en-US" dirty="0" smtClean="0"/>
              <a:t>If you can adjunct a class at a local college it’ll be even stronger.</a:t>
            </a:r>
          </a:p>
          <a:p>
            <a:r>
              <a:rPr lang="en-US" dirty="0" smtClean="0"/>
              <a:t>Undergraduate Mentor</a:t>
            </a:r>
          </a:p>
          <a:p>
            <a:pPr lvl="1"/>
            <a:r>
              <a:rPr lang="en-US" dirty="0" smtClean="0"/>
              <a:t>If you want to go somewhere that research is even slightly relevant get some experience mentoring an undergraduate in research.</a:t>
            </a:r>
          </a:p>
          <a:p>
            <a:pPr lvl="1"/>
            <a:r>
              <a:rPr lang="en-US" dirty="0" smtClean="0"/>
              <a:t>During my MS, I got to do this once</a:t>
            </a:r>
          </a:p>
          <a:p>
            <a:pPr lvl="1"/>
            <a:r>
              <a:rPr lang="en-US" dirty="0" smtClean="0"/>
              <a:t>During my PhD I helped with one and got to be the primary mentor of another</a:t>
            </a:r>
          </a:p>
          <a:p>
            <a:pPr lvl="1"/>
            <a:r>
              <a:rPr lang="en-US" dirty="0" smtClean="0"/>
              <a:t>During my Post-doc I had another</a:t>
            </a:r>
            <a:endParaRPr lang="en-US" dirty="0"/>
          </a:p>
        </p:txBody>
      </p:sp>
    </p:spTree>
    <p:extLst>
      <p:ext uri="{BB962C8B-B14F-4D97-AF65-F5344CB8AC3E}">
        <p14:creationId xmlns:p14="http://schemas.microsoft.com/office/powerpoint/2010/main" val="3647944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apply</a:t>
            </a:r>
            <a:endParaRPr lang="en-US" dirty="0"/>
          </a:p>
        </p:txBody>
      </p:sp>
      <p:sp>
        <p:nvSpPr>
          <p:cNvPr id="3" name="Content Placeholder 2"/>
          <p:cNvSpPr>
            <a:spLocks noGrp="1"/>
          </p:cNvSpPr>
          <p:nvPr>
            <p:ph idx="1"/>
          </p:nvPr>
        </p:nvSpPr>
        <p:spPr/>
        <p:txBody>
          <a:bodyPr/>
          <a:lstStyle/>
          <a:p>
            <a:r>
              <a:rPr lang="en-US" dirty="0" smtClean="0"/>
              <a:t>First, where to find jobs</a:t>
            </a:r>
          </a:p>
          <a:p>
            <a:pPr lvl="1"/>
            <a:r>
              <a:rPr lang="en-US" dirty="0" smtClean="0"/>
              <a:t>Don’t bother with the particle physics rumor mill or </a:t>
            </a:r>
            <a:r>
              <a:rPr lang="en-US" dirty="0" err="1" smtClean="0"/>
              <a:t>Insprire</a:t>
            </a:r>
            <a:r>
              <a:rPr lang="en-US" dirty="0" smtClean="0"/>
              <a:t> </a:t>
            </a:r>
            <a:r>
              <a:rPr lang="en-US" dirty="0" err="1" smtClean="0"/>
              <a:t>hep</a:t>
            </a:r>
            <a:r>
              <a:rPr lang="en-US" dirty="0" smtClean="0"/>
              <a:t> jobs</a:t>
            </a:r>
          </a:p>
          <a:p>
            <a:pPr lvl="1"/>
            <a:r>
              <a:rPr lang="en-US" dirty="0" smtClean="0"/>
              <a:t>APS job site </a:t>
            </a:r>
            <a:r>
              <a:rPr lang="en-US" dirty="0" smtClean="0">
                <a:hlinkClick r:id="rId2"/>
              </a:rPr>
              <a:t>https</a:t>
            </a:r>
            <a:r>
              <a:rPr lang="en-US" dirty="0">
                <a:hlinkClick r:id="rId2"/>
              </a:rPr>
              <a:t>://</a:t>
            </a:r>
            <a:r>
              <a:rPr lang="en-US" dirty="0" smtClean="0">
                <a:hlinkClick r:id="rId2"/>
              </a:rPr>
              <a:t>www.aps.org/careers/employment/index.cfm</a:t>
            </a:r>
            <a:r>
              <a:rPr lang="en-US" dirty="0" smtClean="0"/>
              <a:t> and physics today are good options. Most physics departments will advertise there.</a:t>
            </a:r>
          </a:p>
          <a:p>
            <a:pPr lvl="1"/>
            <a:r>
              <a:rPr lang="en-US" dirty="0"/>
              <a:t>The </a:t>
            </a:r>
            <a:r>
              <a:rPr lang="en-US" dirty="0" smtClean="0"/>
              <a:t>Chronicle is another option </a:t>
            </a:r>
            <a:r>
              <a:rPr lang="en-US" dirty="0">
                <a:hlinkClick r:id="rId3"/>
              </a:rPr>
              <a:t>https://jobs.chronicle.com</a:t>
            </a:r>
            <a:r>
              <a:rPr lang="en-US" dirty="0" smtClean="0">
                <a:hlinkClick r:id="rId3"/>
              </a:rPr>
              <a:t>/</a:t>
            </a:r>
            <a:r>
              <a:rPr lang="en-US" dirty="0" smtClean="0"/>
              <a:t> .  Sometimes deans don’t listen to the department on where to advertise.</a:t>
            </a:r>
          </a:p>
          <a:p>
            <a:pPr lvl="1"/>
            <a:r>
              <a:rPr lang="en-US" dirty="0" smtClean="0"/>
              <a:t>I grew up in Iowa, that was my goal location, I found all the schools in the state with a BA/BS in physics and found the Human Resources page of them and bookmarked them.  </a:t>
            </a:r>
          </a:p>
          <a:p>
            <a:pPr lvl="1"/>
            <a:endParaRPr lang="en-US" dirty="0"/>
          </a:p>
        </p:txBody>
      </p:sp>
    </p:spTree>
    <p:extLst>
      <p:ext uri="{BB962C8B-B14F-4D97-AF65-F5344CB8AC3E}">
        <p14:creationId xmlns:p14="http://schemas.microsoft.com/office/powerpoint/2010/main" val="3184029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Application</a:t>
            </a:r>
            <a:endParaRPr lang="en-US" dirty="0"/>
          </a:p>
        </p:txBody>
      </p:sp>
      <p:sp>
        <p:nvSpPr>
          <p:cNvPr id="3" name="Content Placeholder 2"/>
          <p:cNvSpPr>
            <a:spLocks noGrp="1"/>
          </p:cNvSpPr>
          <p:nvPr>
            <p:ph idx="1"/>
          </p:nvPr>
        </p:nvSpPr>
        <p:spPr/>
        <p:txBody>
          <a:bodyPr>
            <a:normAutofit/>
          </a:bodyPr>
          <a:lstStyle/>
          <a:p>
            <a:r>
              <a:rPr lang="en-US" dirty="0" smtClean="0"/>
              <a:t>Make “contact” </a:t>
            </a:r>
            <a:r>
              <a:rPr lang="en-US" dirty="0"/>
              <a:t>before </a:t>
            </a:r>
            <a:r>
              <a:rPr lang="en-US" dirty="0" smtClean="0"/>
              <a:t>you apply</a:t>
            </a:r>
          </a:p>
          <a:p>
            <a:pPr lvl="1"/>
            <a:r>
              <a:rPr lang="en-US" dirty="0" smtClean="0"/>
              <a:t>Find the department website</a:t>
            </a:r>
          </a:p>
          <a:p>
            <a:pPr lvl="2"/>
            <a:r>
              <a:rPr lang="en-US" dirty="0" smtClean="0"/>
              <a:t>How many faculty are there? Does it look like they are really doing research? Can you get an idea of teaching load?</a:t>
            </a:r>
          </a:p>
          <a:p>
            <a:pPr lvl="2"/>
            <a:r>
              <a:rPr lang="en-US" dirty="0" smtClean="0"/>
              <a:t>If the add mentioned contacting someone and they are in the department, it might be worth a phone call/email.  It might allow you to customize your material to their job.</a:t>
            </a:r>
            <a:endParaRPr lang="en-US" dirty="0"/>
          </a:p>
          <a:p>
            <a:r>
              <a:rPr lang="en-US" dirty="0" smtClean="0"/>
              <a:t>What you send typically</a:t>
            </a:r>
          </a:p>
          <a:p>
            <a:pPr lvl="1"/>
            <a:r>
              <a:rPr lang="en-US" dirty="0" smtClean="0"/>
              <a:t>Cover letter, CV</a:t>
            </a:r>
          </a:p>
          <a:p>
            <a:pPr lvl="1"/>
            <a:r>
              <a:rPr lang="en-US" dirty="0" smtClean="0"/>
              <a:t>Research statement—maybe or maybe it’s in cover letter</a:t>
            </a:r>
          </a:p>
          <a:p>
            <a:pPr lvl="1"/>
            <a:r>
              <a:rPr lang="en-US" dirty="0" smtClean="0"/>
              <a:t>Teaching statement– This is probably new</a:t>
            </a:r>
          </a:p>
        </p:txBody>
      </p:sp>
    </p:spTree>
    <p:extLst>
      <p:ext uri="{BB962C8B-B14F-4D97-AF65-F5344CB8AC3E}">
        <p14:creationId xmlns:p14="http://schemas.microsoft.com/office/powerpoint/2010/main" val="1760229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NOT send generic stuff</a:t>
            </a:r>
            <a:endParaRPr lang="en-US" dirty="0"/>
          </a:p>
        </p:txBody>
      </p:sp>
      <p:sp>
        <p:nvSpPr>
          <p:cNvPr id="3" name="Content Placeholder 2"/>
          <p:cNvSpPr>
            <a:spLocks noGrp="1"/>
          </p:cNvSpPr>
          <p:nvPr>
            <p:ph idx="1"/>
          </p:nvPr>
        </p:nvSpPr>
        <p:spPr/>
        <p:txBody>
          <a:bodyPr>
            <a:normAutofit fontScale="92500" lnSpcReduction="10000"/>
          </a:bodyPr>
          <a:lstStyle/>
          <a:p>
            <a:r>
              <a:rPr lang="en-US" dirty="0"/>
              <a:t>DO NOT </a:t>
            </a:r>
            <a:r>
              <a:rPr lang="en-US" dirty="0" smtClean="0"/>
              <a:t>send the Research statement you wrote for Michigan State</a:t>
            </a:r>
          </a:p>
          <a:p>
            <a:pPr lvl="1"/>
            <a:r>
              <a:rPr lang="en-US" dirty="0" smtClean="0"/>
              <a:t>They know you can’t do the same things.  High light that you have experience advising undergraduates in research</a:t>
            </a:r>
          </a:p>
          <a:p>
            <a:r>
              <a:rPr lang="en-US" dirty="0" smtClean="0"/>
              <a:t>In the teaching statement, highlight any experience you have</a:t>
            </a:r>
          </a:p>
          <a:p>
            <a:pPr lvl="1"/>
            <a:r>
              <a:rPr lang="en-US" dirty="0" smtClean="0"/>
              <a:t>If you aren’t familiar with active learning, find out about it, don’t claim to be an expert at it, but show them you’ve done some homework and tell them what you want to try.</a:t>
            </a:r>
          </a:p>
          <a:p>
            <a:pPr lvl="1"/>
            <a:r>
              <a:rPr lang="en-US" dirty="0" smtClean="0"/>
              <a:t>It might be worth mentioning that the AAPT has a “New Faculty Workshop” and you’d like to do that once you are a new faculty  (It’s a great experience!!)</a:t>
            </a:r>
          </a:p>
          <a:p>
            <a:r>
              <a:rPr lang="en-US" dirty="0"/>
              <a:t>D</a:t>
            </a:r>
            <a:r>
              <a:rPr lang="en-US" dirty="0" smtClean="0"/>
              <a:t>o </a:t>
            </a:r>
            <a:r>
              <a:rPr lang="en-US" dirty="0"/>
              <a:t>not screw up the “Dear Dean Fredrick”</a:t>
            </a:r>
          </a:p>
          <a:p>
            <a:r>
              <a:rPr lang="en-US" dirty="0" smtClean="0"/>
              <a:t>Keep </a:t>
            </a:r>
            <a:r>
              <a:rPr lang="en-US" dirty="0"/>
              <a:t>in mind that almost certainly a non-physicist is reading these applications.</a:t>
            </a:r>
          </a:p>
          <a:p>
            <a:endParaRPr lang="en-US" dirty="0"/>
          </a:p>
        </p:txBody>
      </p:sp>
    </p:spTree>
    <p:extLst>
      <p:ext uri="{BB962C8B-B14F-4D97-AF65-F5344CB8AC3E}">
        <p14:creationId xmlns:p14="http://schemas.microsoft.com/office/powerpoint/2010/main" val="1958434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Interview</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altLang="en-US" dirty="0"/>
              <a:t>Often there are phone </a:t>
            </a:r>
            <a:r>
              <a:rPr lang="en-US" altLang="en-US" dirty="0" smtClean="0"/>
              <a:t>interviews (probably Zoom now) </a:t>
            </a:r>
            <a:r>
              <a:rPr lang="en-US" altLang="en-US" dirty="0"/>
              <a:t>before an on-site interview.  This is because smaller schools don’t have the money to bring out 5 candidates.  </a:t>
            </a:r>
          </a:p>
          <a:p>
            <a:pPr lvl="1">
              <a:buFont typeface="Wingdings" panose="05000000000000000000" pitchFamily="2" charset="2"/>
              <a:buChar char="§"/>
            </a:pPr>
            <a:r>
              <a:rPr lang="en-US" altLang="en-US" dirty="0"/>
              <a:t>I found someone I knew at a small school and did a practice phone interview.</a:t>
            </a:r>
          </a:p>
          <a:p>
            <a:pPr lvl="1">
              <a:buFont typeface="Wingdings" panose="05000000000000000000" pitchFamily="2" charset="2"/>
              <a:buChar char="§"/>
            </a:pPr>
            <a:r>
              <a:rPr lang="en-US" altLang="en-US" dirty="0"/>
              <a:t>On a phone interview feel free to ask how many people they are interviewing on the phone and how many they’ll bring out for on-site interviews</a:t>
            </a:r>
            <a:r>
              <a:rPr lang="en-US" altLang="en-US" dirty="0" smtClean="0"/>
              <a:t>.  Asking about the timeline is fine, let them know that you realize things might slip.</a:t>
            </a:r>
          </a:p>
          <a:p>
            <a:pPr lvl="1">
              <a:buFont typeface="Wingdings" panose="05000000000000000000" pitchFamily="2" charset="2"/>
              <a:buChar char="§"/>
            </a:pPr>
            <a:r>
              <a:rPr lang="en-US" altLang="en-US" dirty="0" smtClean="0"/>
              <a:t>For two of my interviews I was the only candidate they were going to bring to campus (It was mine to loose).</a:t>
            </a:r>
            <a:endParaRPr lang="en-US" altLang="en-US" dirty="0"/>
          </a:p>
          <a:p>
            <a:pPr>
              <a:buFont typeface="Wingdings" panose="05000000000000000000" pitchFamily="2" charset="2"/>
              <a:buChar char="§"/>
            </a:pPr>
            <a:r>
              <a:rPr lang="en-US" altLang="en-US" dirty="0"/>
              <a:t>Small places are more likely to try in the fall.  When we did we hoped to interview in the fall and have an offer out by Christmas. </a:t>
            </a:r>
          </a:p>
          <a:p>
            <a:endParaRPr lang="en-US" dirty="0"/>
          </a:p>
        </p:txBody>
      </p:sp>
    </p:spTree>
    <p:extLst>
      <p:ext uri="{BB962C8B-B14F-4D97-AF65-F5344CB8AC3E}">
        <p14:creationId xmlns:p14="http://schemas.microsoft.com/office/powerpoint/2010/main" val="3362274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A bit on why </a:t>
            </a:r>
          </a:p>
          <a:p>
            <a:r>
              <a:rPr lang="en-US" dirty="0" smtClean="0"/>
              <a:t>A bit about myself</a:t>
            </a:r>
          </a:p>
          <a:p>
            <a:r>
              <a:rPr lang="en-US" dirty="0" smtClean="0"/>
              <a:t>What is different about a primarily undergraduate institution(PUI)</a:t>
            </a:r>
          </a:p>
          <a:p>
            <a:r>
              <a:rPr lang="en-US" dirty="0" smtClean="0"/>
              <a:t>What is different about the job search for a PUI</a:t>
            </a:r>
            <a:endParaRPr lang="en-US" dirty="0"/>
          </a:p>
        </p:txBody>
      </p:sp>
    </p:spTree>
    <p:extLst>
      <p:ext uri="{BB962C8B-B14F-4D97-AF65-F5344CB8AC3E}">
        <p14:creationId xmlns:p14="http://schemas.microsoft.com/office/powerpoint/2010/main" val="2908173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Ask now…</a:t>
            </a:r>
          </a:p>
          <a:p>
            <a:r>
              <a:rPr lang="en-US" dirty="0" smtClean="0"/>
              <a:t>Ask later </a:t>
            </a:r>
            <a:r>
              <a:rPr lang="en-US" dirty="0" smtClean="0">
                <a:hlinkClick r:id="rId2"/>
              </a:rPr>
              <a:t>drew.alton@augie.edu</a:t>
            </a:r>
            <a:endParaRPr lang="en-US" dirty="0" smtClean="0"/>
          </a:p>
          <a:p>
            <a:r>
              <a:rPr lang="en-US" dirty="0" smtClean="0"/>
              <a:t>After you get</a:t>
            </a:r>
            <a:endParaRPr lang="en-US" dirty="0"/>
          </a:p>
        </p:txBody>
      </p:sp>
    </p:spTree>
    <p:extLst>
      <p:ext uri="{BB962C8B-B14F-4D97-AF65-F5344CB8AC3E}">
        <p14:creationId xmlns:p14="http://schemas.microsoft.com/office/powerpoint/2010/main" val="698562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AIP stats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4473" y="1511024"/>
            <a:ext cx="10145075" cy="4991376"/>
          </a:xfrm>
        </p:spPr>
      </p:pic>
    </p:spTree>
    <p:extLst>
      <p:ext uri="{BB962C8B-B14F-4D97-AF65-F5344CB8AC3E}">
        <p14:creationId xmlns:p14="http://schemas.microsoft.com/office/powerpoint/2010/main" val="1456247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to be aware of this</a:t>
            </a:r>
            <a:endParaRPr lang="en-US" dirty="0"/>
          </a:p>
        </p:txBody>
      </p:sp>
      <p:sp>
        <p:nvSpPr>
          <p:cNvPr id="3" name="Content Placeholder 2"/>
          <p:cNvSpPr>
            <a:spLocks noGrp="1"/>
          </p:cNvSpPr>
          <p:nvPr>
            <p:ph idx="1"/>
          </p:nvPr>
        </p:nvSpPr>
        <p:spPr>
          <a:xfrm>
            <a:off x="838200" y="1825625"/>
            <a:ext cx="5867400" cy="4351338"/>
          </a:xfrm>
        </p:spPr>
        <p:txBody>
          <a:bodyPr/>
          <a:lstStyle/>
          <a:p>
            <a:r>
              <a:rPr lang="en-US" dirty="0" smtClean="0"/>
              <a:t>These jobs won’t pay as well as an R1 university.</a:t>
            </a:r>
          </a:p>
          <a:p>
            <a:r>
              <a:rPr lang="en-US" dirty="0" smtClean="0"/>
              <a:t>I’ve had a student who was just about to graduate and excited about taking a job tell me his salary.  It was about $10k more than my salary at the time.</a:t>
            </a:r>
          </a:p>
          <a:p>
            <a:r>
              <a:rPr lang="en-US" dirty="0" smtClean="0"/>
              <a:t>When I took this job I had an offer from </a:t>
            </a:r>
            <a:r>
              <a:rPr lang="en-US" dirty="0" err="1" smtClean="0"/>
              <a:t>BoA</a:t>
            </a:r>
            <a:r>
              <a:rPr lang="en-US" dirty="0" smtClean="0"/>
              <a:t> for twice my 9 month salary.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1518" y="365125"/>
            <a:ext cx="4930994" cy="6377420"/>
          </a:xfrm>
          <a:prstGeom prst="rect">
            <a:avLst/>
          </a:prstGeom>
        </p:spPr>
      </p:pic>
    </p:spTree>
    <p:extLst>
      <p:ext uri="{BB962C8B-B14F-4D97-AF65-F5344CB8AC3E}">
        <p14:creationId xmlns:p14="http://schemas.microsoft.com/office/powerpoint/2010/main" val="3028136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Industry or academia? How to choose your </a:t>
            </a:r>
            <a:r>
              <a:rPr lang="en-US" b="1" dirty="0" smtClean="0"/>
              <a:t>path</a:t>
            </a:r>
            <a:endParaRPr lang="en-US" dirty="0"/>
          </a:p>
        </p:txBody>
      </p:sp>
      <p:sp>
        <p:nvSpPr>
          <p:cNvPr id="3" name="Content Placeholder 2"/>
          <p:cNvSpPr>
            <a:spLocks noGrp="1"/>
          </p:cNvSpPr>
          <p:nvPr>
            <p:ph idx="1"/>
          </p:nvPr>
        </p:nvSpPr>
        <p:spPr/>
        <p:txBody>
          <a:bodyPr/>
          <a:lstStyle/>
          <a:p>
            <a:r>
              <a:rPr lang="en-US" dirty="0" smtClean="0"/>
              <a:t>May have seen this article earlier this month by Joanne </a:t>
            </a:r>
            <a:r>
              <a:rPr lang="en-US" dirty="0" err="1" smtClean="0"/>
              <a:t>Zajac</a:t>
            </a:r>
            <a:endParaRPr lang="en-US" dirty="0" smtClean="0"/>
          </a:p>
          <a:p>
            <a:r>
              <a:rPr lang="en-US" dirty="0" smtClean="0">
                <a:hlinkClick r:id="rId2"/>
              </a:rPr>
              <a:t>https</a:t>
            </a:r>
            <a:r>
              <a:rPr lang="en-US" dirty="0">
                <a:hlinkClick r:id="rId2"/>
              </a:rPr>
              <a:t>://physicsworld.com/a/industry-or-academia-how-to-choose-your-path</a:t>
            </a:r>
            <a:r>
              <a:rPr lang="en-US" dirty="0" smtClean="0">
                <a:hlinkClick r:id="rId2"/>
              </a:rPr>
              <a:t>/</a:t>
            </a:r>
            <a:endParaRPr lang="en-US" dirty="0" smtClean="0"/>
          </a:p>
          <a:p>
            <a:r>
              <a:rPr lang="en-US" dirty="0" smtClean="0"/>
              <a:t>She suggests these four major differences:</a:t>
            </a:r>
          </a:p>
          <a:p>
            <a:pPr lvl="1"/>
            <a:r>
              <a:rPr lang="en-US" dirty="0" smtClean="0"/>
              <a:t>Working style (Team vs solo, industry being team)</a:t>
            </a:r>
          </a:p>
          <a:p>
            <a:pPr lvl="1"/>
            <a:r>
              <a:rPr lang="en-US" dirty="0" smtClean="0"/>
              <a:t>Management (Academic being mostly self directed)</a:t>
            </a:r>
          </a:p>
          <a:p>
            <a:pPr lvl="1"/>
            <a:r>
              <a:rPr lang="en-US" dirty="0" smtClean="0"/>
              <a:t>Work-life balance (Industry having more of a home life)</a:t>
            </a:r>
          </a:p>
          <a:p>
            <a:pPr lvl="1"/>
            <a:r>
              <a:rPr lang="en-US" dirty="0" smtClean="0"/>
              <a:t>Actual tasks involved  (industry being more product oriented)</a:t>
            </a:r>
          </a:p>
          <a:p>
            <a:r>
              <a:rPr lang="en-US" dirty="0" smtClean="0"/>
              <a:t>Academics at a PUI has more freedom on this, and the work-life balance is definitely more under your control.</a:t>
            </a:r>
            <a:endParaRPr lang="en-US" dirty="0"/>
          </a:p>
        </p:txBody>
      </p:sp>
    </p:spTree>
    <p:extLst>
      <p:ext uri="{BB962C8B-B14F-4D97-AF65-F5344CB8AC3E}">
        <p14:creationId xmlns:p14="http://schemas.microsoft.com/office/powerpoint/2010/main" val="2411719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Education and Research</a:t>
            </a:r>
            <a:endParaRPr lang="en-US" dirty="0"/>
          </a:p>
        </p:txBody>
      </p:sp>
      <p:sp>
        <p:nvSpPr>
          <p:cNvPr id="3" name="Content Placeholder 2"/>
          <p:cNvSpPr>
            <a:spLocks noGrp="1"/>
          </p:cNvSpPr>
          <p:nvPr>
            <p:ph idx="1"/>
          </p:nvPr>
        </p:nvSpPr>
        <p:spPr>
          <a:xfrm>
            <a:off x="838200" y="1440873"/>
            <a:ext cx="10515600" cy="4736090"/>
          </a:xfrm>
        </p:spPr>
        <p:txBody>
          <a:bodyPr>
            <a:normAutofit lnSpcReduction="10000"/>
          </a:bodyPr>
          <a:lstStyle/>
          <a:p>
            <a:r>
              <a:rPr lang="en-US" dirty="0" smtClean="0"/>
              <a:t>BS in physics with math minor from University of Iowa (1992)</a:t>
            </a:r>
          </a:p>
          <a:p>
            <a:pPr lvl="1"/>
            <a:r>
              <a:rPr lang="en-US" dirty="0" smtClean="0"/>
              <a:t>An REU at U of Notre Dame in superconductivity</a:t>
            </a:r>
          </a:p>
          <a:p>
            <a:r>
              <a:rPr lang="en-US" dirty="0" smtClean="0"/>
              <a:t>Two years off to “find myself”</a:t>
            </a:r>
          </a:p>
          <a:p>
            <a:r>
              <a:rPr lang="en-US" dirty="0" smtClean="0"/>
              <a:t>MS from Ball State University (1996)</a:t>
            </a:r>
          </a:p>
          <a:p>
            <a:pPr lvl="1"/>
            <a:r>
              <a:rPr lang="en-US" dirty="0" smtClean="0"/>
              <a:t>Thesis on FNAL E683– Fixed target Photon-Nucleus scattering</a:t>
            </a:r>
          </a:p>
          <a:p>
            <a:r>
              <a:rPr lang="en-US" dirty="0" smtClean="0"/>
              <a:t>PhD from Kansas State </a:t>
            </a:r>
            <a:r>
              <a:rPr lang="en-US" dirty="0" err="1" smtClean="0"/>
              <a:t>Univeristy</a:t>
            </a:r>
            <a:r>
              <a:rPr lang="en-US" dirty="0" smtClean="0"/>
              <a:t> (2000)</a:t>
            </a:r>
          </a:p>
          <a:p>
            <a:pPr lvl="1"/>
            <a:r>
              <a:rPr lang="en-US" dirty="0" smtClean="0"/>
              <a:t>Thesis on </a:t>
            </a:r>
            <a:r>
              <a:rPr lang="en-US" dirty="0" err="1" smtClean="0"/>
              <a:t>NuTeV</a:t>
            </a:r>
            <a:r>
              <a:rPr lang="en-US" dirty="0" smtClean="0"/>
              <a:t>.  Neutrino production of charm.</a:t>
            </a:r>
          </a:p>
          <a:p>
            <a:r>
              <a:rPr lang="en-US" dirty="0" smtClean="0"/>
              <a:t>Postdoc University of Michigan (2000-2006)</a:t>
            </a:r>
          </a:p>
          <a:p>
            <a:pPr lvl="1"/>
            <a:r>
              <a:rPr lang="en-US" dirty="0" smtClean="0"/>
              <a:t>DØ worked on Fiber Tracker and </a:t>
            </a:r>
            <a:r>
              <a:rPr lang="en-US" dirty="0" err="1" smtClean="0"/>
              <a:t>Diboson</a:t>
            </a:r>
            <a:r>
              <a:rPr lang="en-US" dirty="0" smtClean="0"/>
              <a:t> physics</a:t>
            </a:r>
          </a:p>
          <a:p>
            <a:r>
              <a:rPr lang="en-US" dirty="0" smtClean="0"/>
              <a:t>Professor (Assistant 2006-2012, Associate 2012-2020, Full 2020-</a:t>
            </a:r>
          </a:p>
          <a:p>
            <a:pPr lvl="1"/>
            <a:r>
              <a:rPr lang="en-US" dirty="0" smtClean="0"/>
              <a:t>Continued D0, Added </a:t>
            </a:r>
            <a:r>
              <a:rPr lang="en-US" dirty="0" err="1" smtClean="0"/>
              <a:t>DarkSide</a:t>
            </a:r>
            <a:r>
              <a:rPr lang="en-US" dirty="0" smtClean="0"/>
              <a:t>, and a couple years ago joined DUNE</a:t>
            </a:r>
          </a:p>
          <a:p>
            <a:endParaRPr lang="en-US" dirty="0"/>
          </a:p>
        </p:txBody>
      </p:sp>
    </p:spTree>
    <p:extLst>
      <p:ext uri="{BB962C8B-B14F-4D97-AF65-F5344CB8AC3E}">
        <p14:creationId xmlns:p14="http://schemas.microsoft.com/office/powerpoint/2010/main" val="1816070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I like this?</a:t>
            </a:r>
            <a:endParaRPr lang="en-US" dirty="0"/>
          </a:p>
        </p:txBody>
      </p:sp>
      <p:sp>
        <p:nvSpPr>
          <p:cNvPr id="3" name="Content Placeholder 2"/>
          <p:cNvSpPr>
            <a:spLocks noGrp="1"/>
          </p:cNvSpPr>
          <p:nvPr>
            <p:ph idx="1"/>
          </p:nvPr>
        </p:nvSpPr>
        <p:spPr/>
        <p:txBody>
          <a:bodyPr/>
          <a:lstStyle/>
          <a:p>
            <a:r>
              <a:rPr lang="en-US" dirty="0" smtClean="0"/>
              <a:t>For me the biggest draw is the personal relationship with the students!</a:t>
            </a:r>
          </a:p>
          <a:p>
            <a:pPr lvl="1"/>
            <a:r>
              <a:rPr lang="en-US" dirty="0" smtClean="0"/>
              <a:t>If you went to an R1 institution as an undergrad you may never have seen this.</a:t>
            </a:r>
          </a:p>
          <a:p>
            <a:pPr lvl="1"/>
            <a:r>
              <a:rPr lang="en-US" dirty="0" smtClean="0"/>
              <a:t>I have most physics majors in at least three classes before they graduate</a:t>
            </a:r>
          </a:p>
          <a:p>
            <a:pPr lvl="1"/>
            <a:r>
              <a:rPr lang="en-US" dirty="0" smtClean="0"/>
              <a:t>I have students who graduated 12 years ago that still reach out and let me know how they are.</a:t>
            </a:r>
          </a:p>
          <a:p>
            <a:pPr lvl="1"/>
            <a:r>
              <a:rPr lang="en-US" dirty="0" smtClean="0"/>
              <a:t>I had a student who was only in my Physics I and II class send me an email 10 years later telling me how I had changed her life.  She graduated with plans of med school and now has a PhD in Geophysics.  She’s the most dramatic example, but I have been told something like this by many students.</a:t>
            </a:r>
            <a:endParaRPr lang="en-US" dirty="0"/>
          </a:p>
        </p:txBody>
      </p:sp>
    </p:spTree>
    <p:extLst>
      <p:ext uri="{BB962C8B-B14F-4D97-AF65-F5344CB8AC3E}">
        <p14:creationId xmlns:p14="http://schemas.microsoft.com/office/powerpoint/2010/main" val="2616369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is a primarily undergraduate institution like?</a:t>
            </a:r>
            <a:endParaRPr lang="en-US" dirty="0"/>
          </a:p>
        </p:txBody>
      </p:sp>
      <p:sp>
        <p:nvSpPr>
          <p:cNvPr id="3" name="Content Placeholder 2"/>
          <p:cNvSpPr>
            <a:spLocks noGrp="1"/>
          </p:cNvSpPr>
          <p:nvPr>
            <p:ph idx="1"/>
          </p:nvPr>
        </p:nvSpPr>
        <p:spPr/>
        <p:txBody>
          <a:bodyPr/>
          <a:lstStyle/>
          <a:p>
            <a:r>
              <a:rPr lang="en-US" dirty="0" smtClean="0"/>
              <a:t>Much more teaching. </a:t>
            </a:r>
          </a:p>
          <a:p>
            <a:r>
              <a:rPr lang="en-US" dirty="0" smtClean="0"/>
              <a:t>A lot more variety in what the institution expects</a:t>
            </a:r>
          </a:p>
          <a:p>
            <a:r>
              <a:rPr lang="en-US" dirty="0" smtClean="0"/>
              <a:t>It offers more freedom on things like location</a:t>
            </a:r>
          </a:p>
          <a:p>
            <a:r>
              <a:rPr lang="en-US" dirty="0" smtClean="0"/>
              <a:t>It won’t pay as well</a:t>
            </a:r>
          </a:p>
          <a:p>
            <a:r>
              <a:rPr lang="en-US" dirty="0" smtClean="0"/>
              <a:t>Research funding won’t be as plentiful but can be just as available.</a:t>
            </a:r>
            <a:endParaRPr lang="en-US" dirty="0"/>
          </a:p>
        </p:txBody>
      </p:sp>
    </p:spTree>
    <p:extLst>
      <p:ext uri="{BB962C8B-B14F-4D97-AF65-F5344CB8AC3E}">
        <p14:creationId xmlns:p14="http://schemas.microsoft.com/office/powerpoint/2010/main" val="3471426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Load</a:t>
            </a:r>
            <a:endParaRPr lang="en-US" dirty="0"/>
          </a:p>
        </p:txBody>
      </p:sp>
      <p:sp>
        <p:nvSpPr>
          <p:cNvPr id="3" name="Content Placeholder 2"/>
          <p:cNvSpPr>
            <a:spLocks noGrp="1"/>
          </p:cNvSpPr>
          <p:nvPr>
            <p:ph idx="1"/>
          </p:nvPr>
        </p:nvSpPr>
        <p:spPr/>
        <p:txBody>
          <a:bodyPr>
            <a:normAutofit lnSpcReduction="10000"/>
          </a:bodyPr>
          <a:lstStyle/>
          <a:p>
            <a:r>
              <a:rPr lang="en-US" dirty="0" smtClean="0"/>
              <a:t>Not like an R1, where you can go semesters or years without teaching (except sabbatical) </a:t>
            </a:r>
          </a:p>
          <a:p>
            <a:r>
              <a:rPr lang="en-US" dirty="0" smtClean="0"/>
              <a:t>Teaching load at my school is suppose to be 3-1-3, but labs reduce that.  Typically I teach 2.3-1/2-1.5</a:t>
            </a:r>
          </a:p>
          <a:p>
            <a:r>
              <a:rPr lang="en-US" dirty="0" smtClean="0"/>
              <a:t>When looking one job I phone-interviewed for had a load of 4-4.</a:t>
            </a:r>
          </a:p>
          <a:p>
            <a:pPr lvl="1"/>
            <a:r>
              <a:rPr lang="en-US" dirty="0" smtClean="0"/>
              <a:t>I decided that was too much. </a:t>
            </a:r>
            <a:endParaRPr lang="en-US" dirty="0"/>
          </a:p>
          <a:p>
            <a:r>
              <a:rPr lang="en-US" dirty="0" smtClean="0"/>
              <a:t>Very likely that you will teach across the physics curriculum but also you’re likely to need to teach outside the physics curriculum</a:t>
            </a:r>
          </a:p>
          <a:p>
            <a:pPr lvl="1"/>
            <a:r>
              <a:rPr lang="en-US" dirty="0" smtClean="0"/>
              <a:t>Lab science for non-majors</a:t>
            </a:r>
          </a:p>
          <a:p>
            <a:pPr lvl="1"/>
            <a:r>
              <a:rPr lang="en-US" dirty="0" smtClean="0"/>
              <a:t>First year seminar</a:t>
            </a:r>
          </a:p>
          <a:p>
            <a:pPr lvl="1"/>
            <a:r>
              <a:rPr lang="en-US" dirty="0" smtClean="0"/>
              <a:t>Capstone, honors program, </a:t>
            </a:r>
            <a:r>
              <a:rPr lang="en-US" dirty="0" err="1" smtClean="0"/>
              <a:t>etc</a:t>
            </a:r>
            <a:endParaRPr lang="en-US" dirty="0" smtClean="0"/>
          </a:p>
          <a:p>
            <a:endParaRPr lang="en-US" dirty="0"/>
          </a:p>
        </p:txBody>
      </p:sp>
    </p:spTree>
    <p:extLst>
      <p:ext uri="{BB962C8B-B14F-4D97-AF65-F5344CB8AC3E}">
        <p14:creationId xmlns:p14="http://schemas.microsoft.com/office/powerpoint/2010/main" val="1022429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29189</TotalTime>
  <Words>1724</Words>
  <Application>Microsoft Macintosh PowerPoint</Application>
  <PresentationFormat>Widescreen</PresentationFormat>
  <Paragraphs>138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Office Theme</vt:lpstr>
      <vt:lpstr>Curious about being a Faculty member at a four-year college</vt:lpstr>
      <vt:lpstr>Outline</vt:lpstr>
      <vt:lpstr>Some AIP stats</vt:lpstr>
      <vt:lpstr>Need to be aware of this</vt:lpstr>
      <vt:lpstr>Industry or academia? How to choose your path</vt:lpstr>
      <vt:lpstr>My Education and Research</vt:lpstr>
      <vt:lpstr>Why do I like this?</vt:lpstr>
      <vt:lpstr>So what is a primarily undergraduate institution like?</vt:lpstr>
      <vt:lpstr>Teaching Load</vt:lpstr>
      <vt:lpstr>My teaching this year</vt:lpstr>
      <vt:lpstr>Variety in what they expect</vt:lpstr>
      <vt:lpstr>Location</vt:lpstr>
      <vt:lpstr>Research Funding</vt:lpstr>
      <vt:lpstr>Job Search</vt:lpstr>
      <vt:lpstr>What to do before you start to apply</vt:lpstr>
      <vt:lpstr>Where to apply</vt:lpstr>
      <vt:lpstr>The Application</vt:lpstr>
      <vt:lpstr>Do NOT send generic stuff</vt:lpstr>
      <vt:lpstr>The Interview</vt:lpstr>
      <vt:lpstr>Questions</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Curious about being a Faculty member at a four year college</dc:title>
  <dc:creator>Drew Alton</dc:creator>
  <cp:lastModifiedBy>olivia bitter</cp:lastModifiedBy>
  <cp:revision>24</cp:revision>
  <dcterms:created xsi:type="dcterms:W3CDTF">2022-01-26T20:56:28Z</dcterms:created>
  <dcterms:modified xsi:type="dcterms:W3CDTF">2022-03-31T19:19:40Z</dcterms:modified>
</cp:coreProperties>
</file>